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75" r:id="rId2"/>
    <p:sldId id="257" r:id="rId3"/>
    <p:sldId id="258" r:id="rId4"/>
    <p:sldId id="287" r:id="rId5"/>
    <p:sldId id="260" r:id="rId6"/>
    <p:sldId id="278" r:id="rId7"/>
    <p:sldId id="281" r:id="rId8"/>
    <p:sldId id="276" r:id="rId9"/>
    <p:sldId id="288" r:id="rId10"/>
    <p:sldId id="289" r:id="rId11"/>
    <p:sldId id="291" r:id="rId12"/>
    <p:sldId id="273" r:id="rId13"/>
    <p:sldId id="274" r:id="rId14"/>
    <p:sldId id="277" r:id="rId15"/>
    <p:sldId id="279" r:id="rId16"/>
    <p:sldId id="280" r:id="rId17"/>
    <p:sldId id="285" r:id="rId18"/>
    <p:sldId id="283" r:id="rId19"/>
    <p:sldId id="264" r:id="rId20"/>
    <p:sldId id="282" r:id="rId21"/>
    <p:sldId id="271" r:id="rId22"/>
    <p:sldId id="266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8"/>
    <p:restoredTop sz="75785" autoAdjust="0"/>
  </p:normalViewPr>
  <p:slideViewPr>
    <p:cSldViewPr snapToGrid="0" snapToObjects="1">
      <p:cViewPr varScale="1">
        <p:scale>
          <a:sx n="87" d="100"/>
          <a:sy n="87" d="100"/>
        </p:scale>
        <p:origin x="23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2" d="100"/>
        <a:sy n="11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0C60-F949-6340-95D3-FD7C05F2866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2EC22-A824-7847-9A05-FBC7C113E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16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68318-307F-884D-9D8C-FEC8486882C3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1DAE-177F-C841-9C14-9B393C447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0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F01DAE-177F-C841-9C14-9B393C447B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38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Food for thought: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there a way to clarify the 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 between Objectives and Outcomes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That part of the application has always been confusing to people. My objective is to write a book, my outcome is to write a book.  Or is it my objective is to understand the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Laffer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Curve in a post-industrial economy and my outcome is a book.  (And why do I need to say a lot about my outcome: an article, a book, an art installation.)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1DAE-177F-C841-9C14-9B393C447B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9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Clarify</a:t>
            </a:r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last bullet point: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 work that has been completed, progress made, obstacles encountered, new directions identified, and proposed next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1DAE-177F-C841-9C14-9B393C447B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60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Food</a:t>
            </a:r>
            <a:r>
              <a:rPr lang="en-US" sz="1200" b="0" i="0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thought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might also be useful to convey what makes a good description -- what makes one description strong and another just good?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1DAE-177F-C841-9C14-9B393C447B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22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that the Interim Vice Provost on the committee does not rate applications and does not vote.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1DAE-177F-C841-9C14-9B393C447B1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9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68D0-B104-4283-90AA-CD0B74F512E5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C3E7-04FA-459A-BF0D-BDB7AC73CF30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4BF1-A1D2-4E3D-A06B-FC280E46D5AA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BEE5-5F5F-4C41-BED1-7BE75470320F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6012-24E7-47C1-8C17-A89551A4CC34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D83CA-0D18-4FE1-A70E-327E4772CC8F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EDCD-F601-43F9-98F3-A3449F383B58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E00E-A75E-49EC-868E-D4D331EC885D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ED16-FA44-461F-A808-B9E130EEA41D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2AB4-80A7-46E1-8972-C08382512883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445-845F-4F7C-9FFA-22977BA5BF59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78C4-65F8-4EB6-BD7D-4C3B3AA846EC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C612-2E46-4A66-BEEC-DD466C8996A1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3F40-B72B-4D7A-906B-02311B4ECA1C}" type="datetime1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3221-17FA-482F-B95E-AA5DFD9B4C18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65FE-C640-4EB8-A13C-D70560A131C8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73F9BB1-1C75-40CE-A708-38CDF9F708B9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3B44AA3-0605-7548-85EA-5456417FF40F}" type="slidenum"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icaffairs.tcnj.edu/faculty/research-faculty-development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 of Scholarly Activities (SOSA)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0344" y="5000263"/>
            <a:ext cx="4074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Fall 2019 SOSA Workshop: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Wednesday, September 18,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1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7B58F-4C85-9942-933D-0768EDF7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8FBC6-7981-4043-834A-7091946EF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Applicants who have received SOSA award(s) within the past five (5) years must include copies of completed awards.  </a:t>
            </a:r>
          </a:p>
          <a:p>
            <a:r>
              <a:rPr lang="en-US" sz="3200" dirty="0"/>
              <a:t>Applications that lack final reports will not be reviewed.</a:t>
            </a:r>
          </a:p>
          <a:p>
            <a:r>
              <a:rPr lang="en-US" sz="3200" dirty="0"/>
              <a:t>Final reports should also be submitted to the Office of Academic Affairs on or before the first Monday in October.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E0937-BDD9-C648-A6C7-C1DBC9B6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9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F887-C451-F342-B989-AFFDB017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101FA-BC7B-D543-94C5-93044729F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Applicants requesting monetary award should include a proposed budget and its justification on a separate file through Vibe (one page or less).</a:t>
            </a:r>
          </a:p>
          <a:p>
            <a:r>
              <a:rPr lang="en-US" sz="3200" dirty="0"/>
              <a:t>Funds may not be used for applicant’s salary.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B5287-3AA8-3145-BFA0-E34D103F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9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Application: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803" y="2133600"/>
            <a:ext cx="8036447" cy="3992563"/>
          </a:xfrm>
        </p:spPr>
        <p:txBody>
          <a:bodyPr>
            <a:noAutofit/>
          </a:bodyPr>
          <a:lstStyle/>
          <a:p>
            <a:r>
              <a:rPr lang="en-US" sz="2800" b="1" dirty="0"/>
              <a:t>Examples of what may be covered:</a:t>
            </a:r>
          </a:p>
          <a:p>
            <a:pPr lvl="1"/>
            <a:r>
              <a:rPr lang="en-US" sz="2600" dirty="0"/>
              <a:t>travel to research sites</a:t>
            </a:r>
          </a:p>
          <a:p>
            <a:pPr lvl="1"/>
            <a:r>
              <a:rPr lang="en-US" sz="2600" dirty="0"/>
              <a:t>equipment supplies and technology purchases, purchases of datasets </a:t>
            </a:r>
          </a:p>
          <a:p>
            <a:pPr lvl="1"/>
            <a:r>
              <a:rPr lang="en-US" sz="2600" dirty="0"/>
              <a:t>payment of a participation fee to participants in experiments </a:t>
            </a:r>
          </a:p>
          <a:p>
            <a:pPr lvl="1"/>
            <a:r>
              <a:rPr lang="en-US" sz="2600" dirty="0"/>
              <a:t>travel to present research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Application: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653" y="2133600"/>
            <a:ext cx="8059597" cy="3992563"/>
          </a:xfrm>
        </p:spPr>
        <p:txBody>
          <a:bodyPr>
            <a:normAutofit/>
          </a:bodyPr>
          <a:lstStyle/>
          <a:p>
            <a:r>
              <a:rPr lang="en-US" dirty="0"/>
              <a:t>Office of Academic Grants and Sponsored Research (OAGSR) will review adherence to budget</a:t>
            </a:r>
          </a:p>
          <a:p>
            <a:r>
              <a:rPr lang="en-US" dirty="0"/>
              <a:t>Appropriate deans will approve</a:t>
            </a:r>
          </a:p>
          <a:p>
            <a:r>
              <a:rPr lang="en-US" dirty="0"/>
              <a:t>SOSA Committee </a:t>
            </a:r>
            <a:r>
              <a:rPr lang="en-US" b="1" dirty="0"/>
              <a:t>does not </a:t>
            </a:r>
            <a:r>
              <a:rPr lang="en-US" dirty="0"/>
              <a:t>make decisions regarding budget</a:t>
            </a:r>
          </a:p>
          <a:p>
            <a:r>
              <a:rPr lang="en-US" dirty="0"/>
              <a:t>Applicants must determine which year or years budget will be used</a:t>
            </a:r>
          </a:p>
          <a:p>
            <a:r>
              <a:rPr lang="en-US" dirty="0"/>
              <a:t>Must use funds during that academic year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Application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11" y="1969478"/>
            <a:ext cx="8314240" cy="4258139"/>
          </a:xfrm>
        </p:spPr>
        <p:txBody>
          <a:bodyPr>
            <a:normAutofit/>
          </a:bodyPr>
          <a:lstStyle/>
          <a:p>
            <a:r>
              <a:rPr lang="en-US" sz="3300" dirty="0"/>
              <a:t>Grading Rubric/Assessment</a:t>
            </a:r>
          </a:p>
          <a:p>
            <a:pPr lvl="1"/>
            <a:r>
              <a:rPr lang="en-US" sz="3300" dirty="0"/>
              <a:t>the project itself / proposal narrative </a:t>
            </a:r>
            <a:r>
              <a:rPr lang="en-US" sz="3300" dirty="0">
                <a:solidFill>
                  <a:srgbClr val="C00000"/>
                </a:solidFill>
              </a:rPr>
              <a:t>(35 points)</a:t>
            </a:r>
          </a:p>
          <a:p>
            <a:pPr lvl="1"/>
            <a:r>
              <a:rPr lang="en-US" sz="3300" dirty="0"/>
              <a:t>qualifications of the applicant / CV </a:t>
            </a:r>
            <a:r>
              <a:rPr lang="en-US" sz="3300" dirty="0">
                <a:solidFill>
                  <a:srgbClr val="C00000"/>
                </a:solidFill>
              </a:rPr>
              <a:t>(15 points) </a:t>
            </a:r>
          </a:p>
          <a:p>
            <a:pPr lvl="1"/>
            <a:r>
              <a:rPr lang="en-US" sz="3300" dirty="0"/>
              <a:t>Pre-tenure </a:t>
            </a:r>
            <a:r>
              <a:rPr lang="en-US" sz="3300" dirty="0">
                <a:solidFill>
                  <a:srgbClr val="C00000"/>
                </a:solidFill>
              </a:rPr>
              <a:t>(2 points)</a:t>
            </a:r>
          </a:p>
          <a:p>
            <a:pPr lvl="1"/>
            <a:r>
              <a:rPr lang="en-US" sz="3300" dirty="0"/>
              <a:t>Maximum score of </a:t>
            </a:r>
            <a:r>
              <a:rPr lang="en-US" sz="3300" dirty="0">
                <a:solidFill>
                  <a:srgbClr val="C00000"/>
                </a:solidFill>
              </a:rPr>
              <a:t>52 points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8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icture Placeholder 4"/>
          <p:cNvGraphicFramePr>
            <a:graphicFrameLocks noGrp="1"/>
          </p:cNvGraphicFramePr>
          <p:nvPr>
            <p:ph type="pic" sz="quarter" idx="13"/>
          </p:nvPr>
        </p:nvGraphicFramePr>
        <p:xfrm>
          <a:off x="284163" y="2017059"/>
          <a:ext cx="8574088" cy="239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3229">
                <a:tc>
                  <a:txBody>
                    <a:bodyPr/>
                    <a:lstStyle/>
                    <a:p>
                      <a:r>
                        <a:rPr lang="en-US" sz="2400" dirty="0"/>
                        <a:t>Proposal Narrative</a:t>
                      </a:r>
                    </a:p>
                    <a:p>
                      <a:endParaRPr lang="en-US" sz="2400" dirty="0"/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dirty="0"/>
                        <a:t>Yes </a:t>
                      </a:r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Annotated CV</a:t>
                      </a:r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dirty="0"/>
                        <a:t>Yes</a:t>
                      </a:r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Final reports</a:t>
                      </a:r>
                    </a:p>
                    <a:p>
                      <a:r>
                        <a:rPr lang="en-US" sz="2400" baseline="0" dirty="0"/>
                        <a:t> (if needed)</a:t>
                      </a:r>
                    </a:p>
                    <a:p>
                      <a:endParaRPr lang="en-US" sz="2400" baseline="0" dirty="0"/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baseline="0" dirty="0"/>
                        <a:t>Yes</a:t>
                      </a:r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baseline="0" dirty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Budget</a:t>
                      </a:r>
                      <a:r>
                        <a:rPr lang="en-US" sz="2400" baseline="0" dirty="0"/>
                        <a:t> </a:t>
                      </a:r>
                    </a:p>
                    <a:p>
                      <a:r>
                        <a:rPr lang="en-US" sz="2400" baseline="0" dirty="0"/>
                        <a:t>(if needed)</a:t>
                      </a:r>
                    </a:p>
                    <a:p>
                      <a:endParaRPr lang="en-US" sz="2400" baseline="0" dirty="0"/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baseline="0" dirty="0"/>
                        <a:t>Yes </a:t>
                      </a:r>
                    </a:p>
                    <a:p>
                      <a:pPr marL="342900" indent="-342900">
                        <a:buFont typeface="Wingdings" charset="2"/>
                        <a:buChar char="q"/>
                      </a:pPr>
                      <a:r>
                        <a:rPr lang="en-US" sz="2400" baseline="0" dirty="0"/>
                        <a:t>No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Checklist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8633" y="5257065"/>
            <a:ext cx="74422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NOTE: final reports only include the prior 5 years</a:t>
            </a:r>
          </a:p>
          <a:p>
            <a:r>
              <a:rPr lang="en-US" sz="2800" dirty="0"/>
              <a:t>Budgets: no more than 1 page on separate PDF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84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701497"/>
            <a:ext cx="8859837" cy="5156503"/>
          </a:xfrm>
        </p:spPr>
        <p:txBody>
          <a:bodyPr>
            <a:normAutofit fontScale="77500" lnSpcReduction="20000"/>
          </a:bodyPr>
          <a:lstStyle/>
          <a:p>
            <a:r>
              <a:rPr lang="en-US" sz="4000" i="1" dirty="0"/>
              <a:t>Your proposal will not be evaluated if it does not have the proper format or is missing documents (e.g. missing a final SOSA report)</a:t>
            </a:r>
          </a:p>
          <a:p>
            <a:r>
              <a:rPr lang="en-US" sz="4000" i="1" dirty="0"/>
              <a:t>Refer to checklist (proposal narrative, annotated CV, budget if needed, final reports if needed)</a:t>
            </a:r>
          </a:p>
          <a:p>
            <a:r>
              <a:rPr lang="en-US" sz="4000" i="1" dirty="0"/>
              <a:t>Submissions after deadline will NOT be reviewed (due </a:t>
            </a:r>
            <a:r>
              <a:rPr lang="en-US" sz="4000" i="1" dirty="0">
                <a:solidFill>
                  <a:srgbClr val="C00000"/>
                </a:solidFill>
              </a:rPr>
              <a:t>October 1st, 2019 at 11:59pm</a:t>
            </a:r>
            <a:r>
              <a:rPr lang="en-US" sz="4000" i="1" dirty="0"/>
              <a:t>)</a:t>
            </a:r>
          </a:p>
          <a:p>
            <a:r>
              <a:rPr lang="en-US" sz="4000" i="1" dirty="0"/>
              <a:t>Submissions that are a continuation of previously sponsored SOSA awards must specify how the current proposal differs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3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Assessment Rubric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58EAC6-2E29-AF41-B80D-2930A9996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4" y="1866056"/>
            <a:ext cx="9144000" cy="482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11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527107"/>
            <a:ext cx="8574087" cy="1071115"/>
          </a:xfrm>
        </p:spPr>
        <p:txBody>
          <a:bodyPr>
            <a:normAutofit fontScale="90000"/>
          </a:bodyPr>
          <a:lstStyle/>
          <a:p>
            <a:r>
              <a:rPr lang="en-US" dirty="0"/>
              <a:t>SOSA Application: </a:t>
            </a:r>
            <a:br>
              <a:rPr lang="en-US" dirty="0"/>
            </a:br>
            <a:r>
              <a:rPr lang="en-US" dirty="0"/>
              <a:t>Qualifications and Scholarly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133600"/>
            <a:ext cx="8477250" cy="4334933"/>
          </a:xfrm>
        </p:spPr>
        <p:txBody>
          <a:bodyPr>
            <a:noAutofit/>
          </a:bodyPr>
          <a:lstStyle/>
          <a:p>
            <a:r>
              <a:rPr lang="en-US" dirty="0"/>
              <a:t>Will be reviewed based upon evidence submitted in the annotated CV and prior SOSA reports (required only for SOSA awards completed within the past </a:t>
            </a:r>
            <a:r>
              <a:rPr lang="en-US"/>
              <a:t>five years)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FEBF61-78E3-AF4E-B002-0ED33E60C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80" y="3429000"/>
            <a:ext cx="87757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30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SOSA Application: Pre-Tenure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133600"/>
            <a:ext cx="8477250" cy="4334933"/>
          </a:xfrm>
        </p:spPr>
        <p:txBody>
          <a:bodyPr>
            <a:noAutofit/>
          </a:bodyPr>
          <a:lstStyle/>
          <a:p>
            <a:r>
              <a:rPr lang="en-US" dirty="0"/>
              <a:t>Must specify on the cover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BB6F60-8F6A-1049-99DF-48BD5DB14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2893116"/>
            <a:ext cx="85852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8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SOSA?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278" y="1701497"/>
            <a:ext cx="8971722" cy="4989156"/>
          </a:xfrm>
        </p:spPr>
        <p:txBody>
          <a:bodyPr>
            <a:noAutofit/>
          </a:bodyPr>
          <a:lstStyle/>
          <a:p>
            <a:r>
              <a:rPr lang="en-US" b="1" dirty="0"/>
              <a:t>SOSA</a:t>
            </a:r>
            <a:r>
              <a:rPr lang="en-US" dirty="0"/>
              <a:t> = </a:t>
            </a:r>
            <a:r>
              <a:rPr lang="en-US" b="1" dirty="0"/>
              <a:t>S</a:t>
            </a:r>
            <a:r>
              <a:rPr lang="en-US" dirty="0"/>
              <a:t>upport </a:t>
            </a:r>
            <a:r>
              <a:rPr lang="en-US" b="1" dirty="0"/>
              <a:t>o</a:t>
            </a:r>
            <a:r>
              <a:rPr lang="en-US" dirty="0"/>
              <a:t>f </a:t>
            </a:r>
            <a:r>
              <a:rPr lang="en-US" b="1" dirty="0"/>
              <a:t>S</a:t>
            </a:r>
            <a:r>
              <a:rPr lang="en-US" dirty="0"/>
              <a:t>cholarly </a:t>
            </a:r>
            <a:r>
              <a:rPr lang="en-US" b="1" dirty="0"/>
              <a:t>A</a:t>
            </a:r>
            <a:r>
              <a:rPr lang="en-US" dirty="0"/>
              <a:t>ctivities</a:t>
            </a:r>
          </a:p>
          <a:p>
            <a:pPr lvl="1"/>
            <a:r>
              <a:rPr lang="en-US" sz="2400" dirty="0"/>
              <a:t>Mechanism to afford release time within workload (equivalent to 3 FWH) or funding ($5,235) for each year for activities that are beyond the level already expected and included within normal workload.</a:t>
            </a:r>
          </a:p>
          <a:p>
            <a:pPr lvl="1"/>
            <a:r>
              <a:rPr lang="en-US" sz="2400" dirty="0"/>
              <a:t>All tenure track or tenured faculty and librarians are eligible to receive SOSA awards, </a:t>
            </a:r>
            <a:r>
              <a:rPr lang="en-US" sz="2200" dirty="0">
                <a:solidFill>
                  <a:srgbClr val="C00000"/>
                </a:solidFill>
              </a:rPr>
              <a:t>except for those in their first 3 years of employment who are </a:t>
            </a:r>
            <a:r>
              <a:rPr lang="en-US" sz="2200" i="1" dirty="0">
                <a:solidFill>
                  <a:srgbClr val="C00000"/>
                </a:solidFill>
              </a:rPr>
              <a:t>ineligible</a:t>
            </a:r>
            <a:r>
              <a:rPr lang="en-US" sz="2200" dirty="0">
                <a:solidFill>
                  <a:srgbClr val="C00000"/>
                </a:solidFill>
              </a:rPr>
              <a:t> for SOSA </a:t>
            </a:r>
            <a:r>
              <a:rPr lang="en-US" sz="1800" dirty="0">
                <a:solidFill>
                  <a:srgbClr val="C00000"/>
                </a:solidFill>
              </a:rPr>
              <a:t>(NFSS announcement 9/9/19).  This only affects applicants who started at TCNJ in the fall of 2019 or later.</a:t>
            </a:r>
          </a:p>
          <a:p>
            <a:pPr lvl="1"/>
            <a:r>
              <a:rPr lang="en-US" sz="2400" dirty="0"/>
              <a:t>Duration: most are 2-year, and some 1-year</a:t>
            </a:r>
          </a:p>
          <a:p>
            <a:pPr lvl="1"/>
            <a:r>
              <a:rPr lang="en-US" sz="2400" dirty="0"/>
              <a:t>Support of ongoing and new activities</a:t>
            </a:r>
          </a:p>
          <a:p>
            <a:pPr lvl="2"/>
            <a:r>
              <a:rPr lang="en-US" dirty="0"/>
              <a:t>Preliminary data or accomplishments are not required.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3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Application: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133600"/>
            <a:ext cx="8477250" cy="4334933"/>
          </a:xfrm>
        </p:spPr>
        <p:txBody>
          <a:bodyPr>
            <a:noAutofit/>
          </a:bodyPr>
          <a:lstStyle/>
          <a:p>
            <a:r>
              <a:rPr lang="en-US" b="1" dirty="0"/>
              <a:t>CV must be annotated</a:t>
            </a:r>
          </a:p>
          <a:p>
            <a:pPr lvl="1"/>
            <a:r>
              <a:rPr lang="en-US" sz="2000" dirty="0"/>
              <a:t>Explain contributions to scholarship (e.g. multi-author papers).</a:t>
            </a:r>
          </a:p>
          <a:p>
            <a:pPr lvl="1"/>
            <a:r>
              <a:rPr lang="en-US" sz="2000" dirty="0"/>
              <a:t>Consider providing a 1-2 sentence summary of the work (or service).  </a:t>
            </a:r>
          </a:p>
          <a:p>
            <a:pPr lvl="1"/>
            <a:r>
              <a:rPr lang="en-US" sz="2000" dirty="0"/>
              <a:t>Provide evidence of the scope and importance of scholarship (e.g., citations, newspaper write up, professional critique/award, was the work of national or international score?).</a:t>
            </a:r>
          </a:p>
          <a:p>
            <a:pPr lvl="1"/>
            <a:r>
              <a:rPr lang="en-US" sz="2000" dirty="0"/>
              <a:t>Although too much annotation detracts, it is important to help readers outside the applicant’s field assess the scope and quality of the applicant’s record of scholarship.</a:t>
            </a:r>
            <a:r>
              <a:rPr lang="en-US" sz="2000" dirty="0">
                <a:effectLst/>
              </a:rPr>
              <a:t> </a:t>
            </a:r>
            <a:endParaRPr lang="en-US" sz="2000" dirty="0"/>
          </a:p>
          <a:p>
            <a:r>
              <a:rPr lang="en-US" dirty="0"/>
              <a:t>CV can be in any format, but remember who is reading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2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Members 2019-2020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1" y="2151063"/>
            <a:ext cx="7802437" cy="3975100"/>
          </a:xfrm>
        </p:spPr>
        <p:txBody>
          <a:bodyPr>
            <a:noAutofit/>
          </a:bodyPr>
          <a:lstStyle/>
          <a:p>
            <a:r>
              <a:rPr lang="en-US" sz="2700" dirty="0"/>
              <a:t>10 members representing all schools and Library</a:t>
            </a:r>
          </a:p>
          <a:p>
            <a:r>
              <a:rPr lang="en-US" sz="2700" dirty="0" err="1"/>
              <a:t>Bozena</a:t>
            </a:r>
            <a:r>
              <a:rPr lang="en-US" sz="2700" dirty="0"/>
              <a:t> Leven (Provost Designee)</a:t>
            </a:r>
          </a:p>
          <a:p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Additional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deadline: </a:t>
            </a:r>
            <a:r>
              <a:rPr lang="en-US" b="1" dirty="0"/>
              <a:t>October 1, 2019 by 11:59 pm EST.</a:t>
            </a:r>
          </a:p>
          <a:p>
            <a:r>
              <a:rPr lang="en-US" dirty="0"/>
              <a:t>RFP, supplemental information and sample proposals available on Academic Affairs website: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http://academicaffairs.tcnj.edu/faculty/research-faculty-development/</a:t>
            </a:r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Support?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933" y="1871133"/>
            <a:ext cx="7952317" cy="3992563"/>
          </a:xfrm>
        </p:spPr>
        <p:txBody>
          <a:bodyPr>
            <a:noAutofit/>
          </a:bodyPr>
          <a:lstStyle/>
          <a:p>
            <a:pPr marL="454025" lvl="2" indent="-454025">
              <a:spcBef>
                <a:spcPts val="2000"/>
              </a:spcBef>
            </a:pPr>
            <a:r>
              <a:rPr lang="en-US" sz="2400" dirty="0"/>
              <a:t>Support of scholarly, creative, or professional activities:</a:t>
            </a:r>
          </a:p>
          <a:p>
            <a:pPr marL="793750" lvl="3" indent="-454025">
              <a:spcBef>
                <a:spcPts val="2000"/>
              </a:spcBef>
            </a:pPr>
            <a:r>
              <a:rPr lang="en-US" sz="2000" dirty="0"/>
              <a:t>Scholarship that is consistent with the scholarly activities defined in the </a:t>
            </a:r>
            <a:r>
              <a:rPr lang="en-US" sz="2000" i="1" dirty="0"/>
              <a:t>TCNJ Promotion and Reappointment Document</a:t>
            </a:r>
            <a:r>
              <a:rPr lang="en-US" sz="2000" dirty="0"/>
              <a:t> is eligible for support.</a:t>
            </a:r>
          </a:p>
          <a:p>
            <a:pPr marL="1133475" lvl="4" indent="-454025">
              <a:spcBef>
                <a:spcPts val="2000"/>
              </a:spcBef>
            </a:pPr>
            <a:r>
              <a:rPr lang="en-US" dirty="0"/>
              <a:t>examples: performing experiments, analyzing data, developing a new theorem or argument, editing a book, developing an art show or catalog, preparing for a musical recital, annotating a musical score, researching and writing an article, book chapter, or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7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C346-4601-1444-9011-8DE5E173F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BF3C6-35E1-8342-B634-931EA61D1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738" y="2698090"/>
            <a:ext cx="7076747" cy="3992563"/>
          </a:xfrm>
        </p:spPr>
        <p:txBody>
          <a:bodyPr>
            <a:normAutofit/>
          </a:bodyPr>
          <a:lstStyle/>
          <a:p>
            <a:r>
              <a:rPr lang="en-US" sz="4400" dirty="0"/>
              <a:t>All parts of the application must be submitted in </a:t>
            </a:r>
            <a:r>
              <a:rPr lang="en-US" sz="4400" u="sng" dirty="0">
                <a:solidFill>
                  <a:schemeClr val="tx1"/>
                </a:solidFill>
              </a:rPr>
              <a:t>Vibe</a:t>
            </a:r>
            <a:r>
              <a:rPr lang="en-US" sz="4400" dirty="0">
                <a:solidFill>
                  <a:schemeClr val="tx1"/>
                </a:solidFill>
              </a:rPr>
              <a:t> and in </a:t>
            </a:r>
            <a:r>
              <a:rPr lang="en-US" sz="4400" u="sng" dirty="0">
                <a:solidFill>
                  <a:schemeClr val="tx1"/>
                </a:solidFill>
              </a:rPr>
              <a:t>PDF format.</a:t>
            </a:r>
            <a:endParaRPr lang="en-US" sz="4400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DC7C1-DEEE-C345-8516-09B9BDE3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5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737827"/>
            <a:ext cx="8096250" cy="4831001"/>
          </a:xfrm>
        </p:spPr>
        <p:txBody>
          <a:bodyPr>
            <a:noAutofit/>
          </a:bodyPr>
          <a:lstStyle/>
          <a:p>
            <a:r>
              <a:rPr lang="en-US" dirty="0"/>
              <a:t>Parts to the application:</a:t>
            </a:r>
          </a:p>
          <a:p>
            <a:pPr lvl="1"/>
            <a:r>
              <a:rPr lang="en-US" sz="2400" b="1" dirty="0"/>
              <a:t>Cover form</a:t>
            </a:r>
          </a:p>
          <a:p>
            <a:pPr lvl="1"/>
            <a:r>
              <a:rPr lang="en-US" sz="2400" b="1" dirty="0"/>
              <a:t>Proposal Narrative </a:t>
            </a:r>
            <a:r>
              <a:rPr lang="en-US" sz="2400" dirty="0"/>
              <a:t>(3 single-spaced pages maximum) </a:t>
            </a:r>
          </a:p>
          <a:p>
            <a:pPr lvl="1"/>
            <a:r>
              <a:rPr lang="en-US" sz="2400" b="1" dirty="0"/>
              <a:t>Annotated CV</a:t>
            </a:r>
          </a:p>
          <a:p>
            <a:pPr lvl="1"/>
            <a:r>
              <a:rPr lang="en-US" sz="2400" b="1" dirty="0"/>
              <a:t>SOSA Final Reports </a:t>
            </a:r>
            <a:r>
              <a:rPr lang="en-US" sz="2400" dirty="0"/>
              <a:t>(if needed; past 5 years only)</a:t>
            </a:r>
          </a:p>
          <a:p>
            <a:pPr lvl="1"/>
            <a:r>
              <a:rPr lang="en-US" sz="2400" b="1" dirty="0"/>
              <a:t>Budget </a:t>
            </a:r>
            <a:r>
              <a:rPr lang="en-US" sz="2400" dirty="0"/>
              <a:t>(if needed), </a:t>
            </a:r>
            <a:r>
              <a:rPr lang="en-US" sz="2400" b="1" dirty="0"/>
              <a:t>maximum 1 page</a:t>
            </a:r>
            <a:r>
              <a:rPr lang="en-US" sz="2400" dirty="0"/>
              <a:t> (to be evaluated by the Office of Academic Affairs)</a:t>
            </a:r>
            <a:endParaRPr lang="en-US" sz="2400" b="1" dirty="0"/>
          </a:p>
          <a:p>
            <a:pPr lvl="1"/>
            <a:r>
              <a:rPr lang="en-US" sz="2400" dirty="0"/>
              <a:t>Chair and Dean signatures are required later (not collected by submitter)</a:t>
            </a:r>
          </a:p>
          <a:p>
            <a:pPr lvl="1"/>
            <a:r>
              <a:rPr lang="en-US" sz="2400" dirty="0"/>
              <a:t>IRB approval is not required for SOSA submission, but applicants must make appropriate actions to have IRB approval in place prior to start of SOSA project.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969478"/>
            <a:ext cx="8389327" cy="4487119"/>
          </a:xfrm>
        </p:spPr>
        <p:txBody>
          <a:bodyPr>
            <a:normAutofit/>
          </a:bodyPr>
          <a:lstStyle/>
          <a:p>
            <a:r>
              <a:rPr lang="en-US" dirty="0"/>
              <a:t>Proposal types – individual or collaborative</a:t>
            </a:r>
          </a:p>
          <a:p>
            <a:pPr lvl="1"/>
            <a:r>
              <a:rPr lang="en-US" dirty="0"/>
              <a:t>Collaborative proposals require that each collaborator seeking SOSA funding submit an individual proposal. The role of each collaborator must be clearly defined.</a:t>
            </a:r>
          </a:p>
          <a:p>
            <a:r>
              <a:rPr lang="en-US" dirty="0"/>
              <a:t>Electronic Submission through Vibe</a:t>
            </a:r>
          </a:p>
          <a:p>
            <a:pPr lvl="1"/>
            <a:r>
              <a:rPr lang="en-US" dirty="0"/>
              <a:t>Initial submission (cover page and document uploads), intermediate steps (modifications, chair/dean acknowledgments), and final submission</a:t>
            </a:r>
          </a:p>
          <a:p>
            <a:pPr lvl="1"/>
            <a:r>
              <a:rPr lang="en-US" dirty="0"/>
              <a:t>Once final submission occurs, no further changes can be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8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Application: Proposal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871133"/>
            <a:ext cx="8443383" cy="487690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Concise description of the proposed scholarly activity</a:t>
            </a:r>
            <a:r>
              <a:rPr lang="en-US" dirty="0">
                <a:effectLst/>
              </a:rPr>
              <a:t> (“elevator talk” with overall goal, context and purpose). Remember who is reading and assessing </a:t>
            </a:r>
            <a:r>
              <a:rPr lang="en-US" dirty="0"/>
              <a:t>your submission. </a:t>
            </a:r>
            <a:r>
              <a:rPr lang="en-US" dirty="0">
                <a:effectLst/>
              </a:rPr>
              <a:t>Citations not needed.</a:t>
            </a:r>
          </a:p>
          <a:p>
            <a:r>
              <a:rPr lang="en-US" b="1" dirty="0"/>
              <a:t>Proposed objectives of the scholarly activities </a:t>
            </a:r>
            <a:r>
              <a:rPr lang="en-US" dirty="0"/>
              <a:t>(specific activities/subprojects to be performed during the award period)</a:t>
            </a:r>
            <a:r>
              <a:rPr lang="en-US" dirty="0">
                <a:effectLst/>
              </a:rPr>
              <a:t> </a:t>
            </a:r>
          </a:p>
          <a:p>
            <a:r>
              <a:rPr lang="en-US" b="1" dirty="0"/>
              <a:t>Detailed plan of scholarly activity with proposed timeline </a:t>
            </a:r>
            <a:r>
              <a:rPr lang="en-US" dirty="0"/>
              <a:t>(how you will conduct the activities/subprojects during the funding period)</a:t>
            </a:r>
            <a:r>
              <a:rPr lang="en-US" dirty="0">
                <a:effectLst/>
              </a:rPr>
              <a:t> </a:t>
            </a:r>
          </a:p>
          <a:p>
            <a:r>
              <a:rPr lang="en-US" b="1" dirty="0"/>
              <a:t>Expected scholarly outcomes </a:t>
            </a:r>
            <a:r>
              <a:rPr lang="en-US" dirty="0"/>
              <a:t>(tangible results/products and broader impact)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7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SOSA Application: Proposal Narrative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871133"/>
            <a:ext cx="8443383" cy="4876908"/>
          </a:xfrm>
        </p:spPr>
        <p:txBody>
          <a:bodyPr>
            <a:normAutofit/>
          </a:bodyPr>
          <a:lstStyle/>
          <a:p>
            <a:r>
              <a:rPr lang="en-US" dirty="0"/>
              <a:t>Assume your audience is not an expert in your field, avoid highly specialized terms (without definition)</a:t>
            </a:r>
            <a:endParaRPr lang="en-US" b="1" dirty="0"/>
          </a:p>
          <a:p>
            <a:r>
              <a:rPr lang="en-US" dirty="0"/>
              <a:t>Consult RFP and sample proposals available on the SOSA website; although those may not reflect this year’s rubric</a:t>
            </a:r>
          </a:p>
          <a:p>
            <a:r>
              <a:rPr lang="en-US" dirty="0"/>
              <a:t>No more than 3 single-spaced pages, 1-inch margins, Times New Roman font, 12 pt. font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0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A3995-C0A3-0143-A51F-DDC7CDE2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555D9-1268-1F4B-90E5-EA28E290C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Applicants are asked to include a brief paragraph or table at the end of their annotated CV that summarizes, if applicable, their Final SOSA reports from the past five years and describes their progress on SOSA-sponsored research.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1D2EE5-9E88-5240-A866-3D9D6C0C5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44AA3-0605-7548-85EA-5456417FF4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96047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985</TotalTime>
  <Words>1263</Words>
  <Application>Microsoft Office PowerPoint</Application>
  <PresentationFormat>On-screen Show (4:3)</PresentationFormat>
  <Paragraphs>147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Corbel</vt:lpstr>
      <vt:lpstr>Wingdings</vt:lpstr>
      <vt:lpstr>Spectrum</vt:lpstr>
      <vt:lpstr>Support of Scholarly Activities (SOSA)</vt:lpstr>
      <vt:lpstr>What is SOSA?</vt:lpstr>
      <vt:lpstr>What Does it Support?</vt:lpstr>
      <vt:lpstr>IMPORTANT</vt:lpstr>
      <vt:lpstr>SOSA Application</vt:lpstr>
      <vt:lpstr>SOSA Application</vt:lpstr>
      <vt:lpstr>SOSA Application: Proposal Narrative</vt:lpstr>
      <vt:lpstr>SOSA Application: Proposal Narrative</vt:lpstr>
      <vt:lpstr>IMPORTANT</vt:lpstr>
      <vt:lpstr>ALSO IMPORTANT</vt:lpstr>
      <vt:lpstr>Budget</vt:lpstr>
      <vt:lpstr>SOSA Application: Budget</vt:lpstr>
      <vt:lpstr>SOSA Application: Budget</vt:lpstr>
      <vt:lpstr>SOSA Application Evaluation</vt:lpstr>
      <vt:lpstr>Checklist</vt:lpstr>
      <vt:lpstr>Caution!!!</vt:lpstr>
      <vt:lpstr>Proposal Assessment Rubric</vt:lpstr>
      <vt:lpstr>SOSA Application:  Qualifications and Scholarly Record</vt:lpstr>
      <vt:lpstr>SOSA Application: Pre-Tenure</vt:lpstr>
      <vt:lpstr>SOSA Application: CV</vt:lpstr>
      <vt:lpstr>Committee Members 2019-2020</vt:lpstr>
      <vt:lpstr>SOSA Additional Information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SOSA Workshop</dc:title>
  <dc:creator>setup</dc:creator>
  <cp:lastModifiedBy>The College of New Jersey</cp:lastModifiedBy>
  <cp:revision>93</cp:revision>
  <cp:lastPrinted>2019-09-11T15:12:03Z</cp:lastPrinted>
  <dcterms:created xsi:type="dcterms:W3CDTF">2015-09-30T20:45:55Z</dcterms:created>
  <dcterms:modified xsi:type="dcterms:W3CDTF">2019-09-18T14:15:27Z</dcterms:modified>
</cp:coreProperties>
</file>