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75" r:id="rId2"/>
    <p:sldId id="257" r:id="rId3"/>
    <p:sldId id="258" r:id="rId4"/>
    <p:sldId id="260" r:id="rId5"/>
    <p:sldId id="278" r:id="rId6"/>
    <p:sldId id="271" r:id="rId7"/>
    <p:sldId id="277" r:id="rId8"/>
    <p:sldId id="279" r:id="rId9"/>
    <p:sldId id="280" r:id="rId10"/>
    <p:sldId id="261" r:id="rId11"/>
    <p:sldId id="281" r:id="rId12"/>
    <p:sldId id="276" r:id="rId13"/>
    <p:sldId id="285" r:id="rId14"/>
    <p:sldId id="283" r:id="rId15"/>
    <p:sldId id="264" r:id="rId16"/>
    <p:sldId id="282" r:id="rId17"/>
    <p:sldId id="273" r:id="rId18"/>
    <p:sldId id="274" r:id="rId19"/>
    <p:sldId id="286" r:id="rId20"/>
    <p:sldId id="266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5817" autoAdjust="0"/>
  </p:normalViewPr>
  <p:slideViewPr>
    <p:cSldViewPr snapToGrid="0" snapToObjects="1">
      <p:cViewPr varScale="1">
        <p:scale>
          <a:sx n="87" d="100"/>
          <a:sy n="87" d="100"/>
        </p:scale>
        <p:origin x="23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0C60-F949-6340-95D3-FD7C05F2866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2EC22-A824-7847-9A05-FBC7C113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16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68318-307F-884D-9D8C-FEC8486882C3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01DAE-177F-C841-9C14-9B393C447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1DAE-177F-C841-9C14-9B393C447B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9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1DAE-177F-C841-9C14-9B393C447B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6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1DAE-177F-C841-9C14-9B393C447B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98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1DAE-177F-C841-9C14-9B393C447B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2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68D0-B104-4283-90AA-CD0B74F512E5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C3E7-04FA-459A-BF0D-BDB7AC73CF30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4BF1-A1D2-4E3D-A06B-FC280E46D5AA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BEE5-5F5F-4C41-BED1-7BE75470320F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6012-24E7-47C1-8C17-A89551A4CC34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83CA-0D18-4FE1-A70E-327E4772CC8F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EDCD-F601-43F9-98F3-A3449F383B58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E00E-A75E-49EC-868E-D4D331EC885D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ED16-FA44-461F-A808-B9E130EEA41D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2AB4-80A7-46E1-8972-C08382512883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445-845F-4F7C-9FFA-22977BA5BF59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78C4-65F8-4EB6-BD7D-4C3B3AA846EC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C612-2E46-4A66-BEEC-DD466C8996A1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3F40-B72B-4D7A-906B-02311B4ECA1C}" type="datetime1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3221-17FA-482F-B95E-AA5DFD9B4C18}" type="datetime1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5FE-C640-4EB8-A13C-D70560A131C8}" type="datetime1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73F9BB1-1C75-40CE-A708-38CDF9F708B9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icaffairs.tcnj.edu/faculty/research-faculty-development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 of Scholarly Activities (SOSA)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80344" y="5000263"/>
            <a:ext cx="4074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 2018 SOSA Workshop: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Wednesday, September 12,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</a:t>
            </a:r>
            <a:r>
              <a:rPr lang="en-US" dirty="0" smtClean="0"/>
              <a:t>Application: Cover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871133"/>
            <a:ext cx="8443383" cy="4876908"/>
          </a:xfrm>
        </p:spPr>
        <p:txBody>
          <a:bodyPr>
            <a:normAutofit/>
          </a:bodyPr>
          <a:lstStyle/>
          <a:p>
            <a:r>
              <a:rPr lang="en-US" b="1" dirty="0" smtClean="0"/>
              <a:t>Fill out on Vibe</a:t>
            </a:r>
            <a:r>
              <a:rPr lang="en-US" b="1" dirty="0"/>
              <a:t> </a:t>
            </a:r>
          </a:p>
          <a:p>
            <a:r>
              <a:rPr lang="en-US" b="1" dirty="0" smtClean="0"/>
              <a:t>Separate Cover Sheet not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5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</a:t>
            </a:r>
            <a:r>
              <a:rPr lang="en-US" dirty="0" smtClean="0"/>
              <a:t>Application: Proposal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871133"/>
            <a:ext cx="8443383" cy="4876908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Concise </a:t>
            </a:r>
            <a:r>
              <a:rPr lang="en-US" b="1" dirty="0"/>
              <a:t>description of the proposed scholarly activity</a:t>
            </a:r>
            <a:r>
              <a:rPr lang="en-US" dirty="0">
                <a:effectLst/>
              </a:rPr>
              <a:t> (“elevator talk” with overall goal, context and purpose)</a:t>
            </a:r>
            <a:r>
              <a:rPr lang="en-US" dirty="0" smtClean="0">
                <a:effectLst/>
              </a:rPr>
              <a:t>. Remember who is reading and assessing </a:t>
            </a:r>
            <a:r>
              <a:rPr lang="en-US" dirty="0" smtClean="0"/>
              <a:t>your submission. </a:t>
            </a:r>
            <a:r>
              <a:rPr lang="en-US" dirty="0" smtClean="0">
                <a:effectLst/>
              </a:rPr>
              <a:t>Citations not needed.</a:t>
            </a:r>
            <a:endParaRPr lang="en-US" dirty="0">
              <a:effectLst/>
            </a:endParaRPr>
          </a:p>
          <a:p>
            <a:r>
              <a:rPr lang="en-US" b="1" dirty="0"/>
              <a:t>Proposed objectives of the scholarly activities </a:t>
            </a:r>
            <a:r>
              <a:rPr lang="en-US" dirty="0"/>
              <a:t>(specific activities/subprojects to be performed during the </a:t>
            </a:r>
            <a:r>
              <a:rPr lang="en-US" dirty="0" smtClean="0"/>
              <a:t>award </a:t>
            </a:r>
            <a:r>
              <a:rPr lang="en-US" dirty="0"/>
              <a:t>period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 </a:t>
            </a:r>
            <a:endParaRPr lang="en-US" dirty="0">
              <a:effectLst/>
            </a:endParaRPr>
          </a:p>
          <a:p>
            <a:r>
              <a:rPr lang="en-US" b="1" dirty="0"/>
              <a:t>Detailed plan of scholarly activity with proposed timeline </a:t>
            </a:r>
            <a:r>
              <a:rPr lang="en-US" dirty="0"/>
              <a:t>(how you will conduct the activities/subprojects during the funding period)</a:t>
            </a:r>
            <a:r>
              <a:rPr lang="en-US" dirty="0">
                <a:effectLst/>
              </a:rPr>
              <a:t> </a:t>
            </a:r>
          </a:p>
          <a:p>
            <a:r>
              <a:rPr lang="en-US" b="1" dirty="0"/>
              <a:t>Expected scholarly outcomes </a:t>
            </a:r>
            <a:r>
              <a:rPr lang="en-US" dirty="0"/>
              <a:t>(tangible results/products and broader impact)</a:t>
            </a:r>
          </a:p>
          <a:p>
            <a:r>
              <a:rPr lang="en-US" b="1" dirty="0"/>
              <a:t>Importance and </a:t>
            </a:r>
            <a:r>
              <a:rPr lang="en-US" b="1" dirty="0" smtClean="0"/>
              <a:t>Significance to one’s discipline and audience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7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</a:t>
            </a:r>
            <a:r>
              <a:rPr lang="en-US" dirty="0" smtClean="0"/>
              <a:t>Application: Proposal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871133"/>
            <a:ext cx="8443383" cy="4876908"/>
          </a:xfrm>
        </p:spPr>
        <p:txBody>
          <a:bodyPr>
            <a:normAutofit/>
          </a:bodyPr>
          <a:lstStyle/>
          <a:p>
            <a:r>
              <a:rPr lang="en-US" dirty="0" smtClean="0"/>
              <a:t>Assume </a:t>
            </a:r>
            <a:r>
              <a:rPr lang="en-US" dirty="0"/>
              <a:t>your audience is not an expert in your field, avoid highly specialized terms (without definition)</a:t>
            </a:r>
            <a:endParaRPr lang="en-US" b="1" dirty="0" smtClean="0"/>
          </a:p>
          <a:p>
            <a:r>
              <a:rPr lang="en-US" dirty="0" smtClean="0"/>
              <a:t>Consult RFP and sample proposals</a:t>
            </a:r>
            <a:endParaRPr lang="en-US" dirty="0"/>
          </a:p>
          <a:p>
            <a:r>
              <a:rPr lang="en-US" dirty="0" smtClean="0"/>
              <a:t>No </a:t>
            </a:r>
            <a:r>
              <a:rPr lang="en-US" dirty="0"/>
              <a:t>more than 3 single-spaced pages, 1-inch margins, Times New Roman font, 12 pt. </a:t>
            </a:r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0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Assessment Rubric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246" t="2155" r="1855"/>
          <a:stretch/>
        </p:blipFill>
        <p:spPr>
          <a:xfrm>
            <a:off x="550985" y="1840524"/>
            <a:ext cx="7955280" cy="488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SOSA </a:t>
            </a:r>
            <a:r>
              <a:rPr lang="en-US" dirty="0" smtClean="0"/>
              <a:t>Application: Qualifications and Scholarly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133600"/>
            <a:ext cx="8477250" cy="4334933"/>
          </a:xfrm>
        </p:spPr>
        <p:txBody>
          <a:bodyPr>
            <a:noAutofit/>
          </a:bodyPr>
          <a:lstStyle/>
          <a:p>
            <a:r>
              <a:rPr lang="en-US" dirty="0" smtClean="0"/>
              <a:t>Will be reviewed based upon evidence submitted in the annotated CV and prior SOSA reports (required only for SOSA awards completed within the past </a:t>
            </a:r>
            <a:r>
              <a:rPr lang="en-US" smtClean="0"/>
              <a:t>five years)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284" r="2078"/>
          <a:stretch/>
        </p:blipFill>
        <p:spPr>
          <a:xfrm>
            <a:off x="562706" y="3615095"/>
            <a:ext cx="7955280" cy="146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SOSA </a:t>
            </a:r>
            <a:r>
              <a:rPr lang="en-US" dirty="0" smtClean="0"/>
              <a:t>Application: Pre-Tenure or </a:t>
            </a:r>
            <a:br>
              <a:rPr lang="en-US" dirty="0" smtClean="0"/>
            </a:br>
            <a:r>
              <a:rPr lang="en-US" dirty="0" smtClean="0"/>
              <a:t>Re-engaging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133600"/>
            <a:ext cx="8477250" cy="4334933"/>
          </a:xfrm>
        </p:spPr>
        <p:txBody>
          <a:bodyPr>
            <a:noAutofit/>
          </a:bodyPr>
          <a:lstStyle/>
          <a:p>
            <a:r>
              <a:rPr lang="en-US" dirty="0" smtClean="0"/>
              <a:t>Must specify on the cover form</a:t>
            </a:r>
          </a:p>
          <a:p>
            <a:r>
              <a:rPr lang="en-US" dirty="0" smtClean="0"/>
              <a:t>Must describe concisely on the cover form how re-engaging status is applicable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40" t="1811"/>
          <a:stretch/>
        </p:blipFill>
        <p:spPr>
          <a:xfrm>
            <a:off x="641986" y="3915508"/>
            <a:ext cx="7955280" cy="103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8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</a:t>
            </a:r>
            <a:r>
              <a:rPr lang="en-US" dirty="0" smtClean="0"/>
              <a:t>Application: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133600"/>
            <a:ext cx="8477250" cy="4334933"/>
          </a:xfrm>
        </p:spPr>
        <p:txBody>
          <a:bodyPr>
            <a:noAutofit/>
          </a:bodyPr>
          <a:lstStyle/>
          <a:p>
            <a:r>
              <a:rPr lang="en-US" b="1" dirty="0"/>
              <a:t>CV must be annotated</a:t>
            </a:r>
          </a:p>
          <a:p>
            <a:pPr lvl="1"/>
            <a:r>
              <a:rPr lang="en-US" sz="2000" dirty="0"/>
              <a:t>Explain contributions to scholarship (e.g. multi-author papers).</a:t>
            </a:r>
          </a:p>
          <a:p>
            <a:pPr lvl="1"/>
            <a:r>
              <a:rPr lang="en-US" sz="2000" dirty="0"/>
              <a:t>Consider providing a 1-2 sentence summary of the work (or service).  </a:t>
            </a:r>
          </a:p>
          <a:p>
            <a:pPr lvl="1"/>
            <a:r>
              <a:rPr lang="en-US" sz="2000" dirty="0"/>
              <a:t>Provide evidence of the scope and importance of scholarship (e.g., citations, newspaper </a:t>
            </a:r>
            <a:r>
              <a:rPr lang="en-US" sz="2000" dirty="0" smtClean="0"/>
              <a:t>write up</a:t>
            </a:r>
            <a:r>
              <a:rPr lang="en-US" sz="2000" dirty="0"/>
              <a:t>, professional critique/award, was the work of national or international </a:t>
            </a:r>
            <a:r>
              <a:rPr lang="en-US" sz="2000" dirty="0" smtClean="0"/>
              <a:t>scope</a:t>
            </a:r>
            <a:r>
              <a:rPr lang="en-US" sz="2000" dirty="0"/>
              <a:t>?).</a:t>
            </a:r>
          </a:p>
          <a:p>
            <a:pPr lvl="1"/>
            <a:r>
              <a:rPr lang="en-US" sz="2000" dirty="0"/>
              <a:t>Highlight (as deemed appropriate) activities and </a:t>
            </a:r>
            <a:r>
              <a:rPr lang="en-US" sz="2000" dirty="0" smtClean="0"/>
              <a:t>responsibilities </a:t>
            </a:r>
            <a:r>
              <a:rPr lang="en-US" sz="2000" dirty="0"/>
              <a:t>that demonstrate reengagement.</a:t>
            </a:r>
          </a:p>
          <a:p>
            <a:pPr lvl="1"/>
            <a:r>
              <a:rPr lang="en-US" sz="2000" dirty="0"/>
              <a:t>Although too much annotation detracts, it is important to help readers outside the applicant’s field assess the scope and quality of the applicant’s record of </a:t>
            </a:r>
            <a:r>
              <a:rPr lang="en-US" sz="2000" dirty="0" smtClean="0"/>
              <a:t>scholarship.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  <a:p>
            <a:r>
              <a:rPr lang="en-US" dirty="0"/>
              <a:t>CV can be in any </a:t>
            </a:r>
            <a:r>
              <a:rPr lang="en-US" dirty="0" smtClean="0"/>
              <a:t>format, but remember who is reading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2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SOSA Application: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803" y="2133600"/>
            <a:ext cx="8036447" cy="39925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Examples of </a:t>
            </a:r>
            <a:r>
              <a:rPr lang="en-US" sz="2800" b="1" dirty="0"/>
              <a:t>w</a:t>
            </a:r>
            <a:r>
              <a:rPr lang="en-US" sz="2800" b="1" dirty="0" smtClean="0"/>
              <a:t>hat may be covered:</a:t>
            </a:r>
          </a:p>
          <a:p>
            <a:pPr lvl="1"/>
            <a:r>
              <a:rPr lang="en-US" sz="2600" dirty="0" smtClean="0"/>
              <a:t>travel </a:t>
            </a:r>
            <a:r>
              <a:rPr lang="en-US" sz="2600" dirty="0"/>
              <a:t>to research </a:t>
            </a:r>
            <a:r>
              <a:rPr lang="en-US" sz="2600" dirty="0" smtClean="0"/>
              <a:t>sites</a:t>
            </a:r>
          </a:p>
          <a:p>
            <a:pPr lvl="1"/>
            <a:r>
              <a:rPr lang="en-US" sz="2600" dirty="0" smtClean="0"/>
              <a:t>equipment supplies </a:t>
            </a:r>
            <a:r>
              <a:rPr lang="en-US" sz="2600" dirty="0"/>
              <a:t>and technology </a:t>
            </a:r>
            <a:r>
              <a:rPr lang="en-US" sz="2600" dirty="0" smtClean="0"/>
              <a:t>purchases, purchases </a:t>
            </a:r>
            <a:r>
              <a:rPr lang="en-US" sz="2600" dirty="0"/>
              <a:t>of </a:t>
            </a:r>
            <a:r>
              <a:rPr lang="en-US" sz="2600" dirty="0" smtClean="0"/>
              <a:t>datasets </a:t>
            </a:r>
          </a:p>
          <a:p>
            <a:pPr lvl="1"/>
            <a:r>
              <a:rPr lang="en-US" sz="2600" dirty="0" smtClean="0"/>
              <a:t>payment </a:t>
            </a:r>
            <a:r>
              <a:rPr lang="en-US" sz="2600" dirty="0"/>
              <a:t>of </a:t>
            </a:r>
            <a:r>
              <a:rPr lang="en-US" sz="2600" dirty="0" smtClean="0"/>
              <a:t>a participation </a:t>
            </a:r>
            <a:r>
              <a:rPr lang="en-US" sz="2600" dirty="0"/>
              <a:t>fee to </a:t>
            </a:r>
            <a:r>
              <a:rPr lang="en-US" sz="2600" dirty="0" smtClean="0"/>
              <a:t>participants </a:t>
            </a:r>
            <a:r>
              <a:rPr lang="en-US" sz="2600" dirty="0"/>
              <a:t>in </a:t>
            </a:r>
            <a:r>
              <a:rPr lang="en-US" sz="2600" dirty="0" smtClean="0"/>
              <a:t>experiments </a:t>
            </a:r>
          </a:p>
          <a:p>
            <a:pPr lvl="1"/>
            <a:r>
              <a:rPr lang="en-US" sz="2600" dirty="0" smtClean="0"/>
              <a:t>travel </a:t>
            </a:r>
            <a:r>
              <a:rPr lang="en-US" sz="2600" dirty="0"/>
              <a:t>to present research </a:t>
            </a:r>
            <a:r>
              <a:rPr lang="en-US" sz="2600" dirty="0" smtClean="0"/>
              <a:t>results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5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SOSA Application: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653" y="2133600"/>
            <a:ext cx="8059597" cy="3992563"/>
          </a:xfrm>
        </p:spPr>
        <p:txBody>
          <a:bodyPr>
            <a:normAutofit/>
          </a:bodyPr>
          <a:lstStyle/>
          <a:p>
            <a:r>
              <a:rPr lang="en-US" dirty="0"/>
              <a:t>Office of Academic Grants and Sponsored Research (OAGSR</a:t>
            </a:r>
            <a:r>
              <a:rPr lang="en-US" dirty="0" smtClean="0"/>
              <a:t>) will review adherence to budget</a:t>
            </a:r>
          </a:p>
          <a:p>
            <a:r>
              <a:rPr lang="en-US" dirty="0" smtClean="0"/>
              <a:t>Appropriate deans will approve</a:t>
            </a:r>
          </a:p>
          <a:p>
            <a:r>
              <a:rPr lang="en-US" dirty="0" smtClean="0"/>
              <a:t>SOSA Committee </a:t>
            </a:r>
            <a:r>
              <a:rPr lang="en-US" b="1" dirty="0" smtClean="0"/>
              <a:t>does not </a:t>
            </a:r>
            <a:r>
              <a:rPr lang="en-US" dirty="0" smtClean="0"/>
              <a:t>make decisions regarding budget</a:t>
            </a:r>
          </a:p>
          <a:p>
            <a:r>
              <a:rPr lang="en-US" dirty="0" smtClean="0"/>
              <a:t>Applicants must determine which year or years budget will be used</a:t>
            </a:r>
          </a:p>
          <a:p>
            <a:r>
              <a:rPr lang="en-US" dirty="0" smtClean="0"/>
              <a:t>Must spend funds by the end of the fiscal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SOSA Additional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Vibe </a:t>
            </a:r>
            <a:r>
              <a:rPr lang="en-US" dirty="0"/>
              <a:t>does not work well with Internet </a:t>
            </a:r>
            <a:r>
              <a:rPr lang="en-US" dirty="0" smtClean="0"/>
              <a:t>Explorer, (submissions from Internet Explorer may give error messages), we recommend</a:t>
            </a:r>
            <a:r>
              <a:rPr lang="en-US" dirty="0"/>
              <a:t> </a:t>
            </a:r>
            <a:r>
              <a:rPr lang="en-US" dirty="0" smtClean="0"/>
              <a:t>using </a:t>
            </a:r>
            <a:r>
              <a:rPr lang="en-US" dirty="0"/>
              <a:t>Google </a:t>
            </a:r>
            <a:r>
              <a:rPr lang="en-US" dirty="0" smtClean="0"/>
              <a:t>Chrome or </a:t>
            </a:r>
            <a:r>
              <a:rPr lang="en-US" dirty="0"/>
              <a:t>Firefox instead</a:t>
            </a:r>
            <a:endParaRPr lang="en-US" dirty="0" smtClean="0"/>
          </a:p>
          <a:p>
            <a:r>
              <a:rPr lang="en-US" dirty="0"/>
              <a:t>Files should be uploaded </a:t>
            </a:r>
            <a:r>
              <a:rPr lang="en-US" dirty="0" smtClean="0"/>
              <a:t>individually</a:t>
            </a:r>
          </a:p>
          <a:p>
            <a:pPr lvl="1"/>
            <a:r>
              <a:rPr lang="en-US" dirty="0" smtClean="0"/>
              <a:t>Note that dragging </a:t>
            </a:r>
            <a:r>
              <a:rPr lang="en-US" dirty="0"/>
              <a:t>and dropping your files may not work in </a:t>
            </a:r>
            <a:r>
              <a:rPr lang="en-US" dirty="0" smtClean="0"/>
              <a:t>Vibe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333" y="2133600"/>
            <a:ext cx="7672917" cy="3992563"/>
          </a:xfrm>
        </p:spPr>
        <p:txBody>
          <a:bodyPr>
            <a:noAutofit/>
          </a:bodyPr>
          <a:lstStyle/>
          <a:p>
            <a:r>
              <a:rPr lang="en-US" b="1" dirty="0"/>
              <a:t>SOSA</a:t>
            </a:r>
            <a:r>
              <a:rPr lang="en-US" dirty="0"/>
              <a:t> = </a:t>
            </a:r>
            <a:r>
              <a:rPr lang="en-US" b="1" dirty="0"/>
              <a:t>S</a:t>
            </a:r>
            <a:r>
              <a:rPr lang="en-US" dirty="0"/>
              <a:t>upport </a:t>
            </a:r>
            <a:r>
              <a:rPr lang="en-US" b="1" dirty="0"/>
              <a:t>o</a:t>
            </a:r>
            <a:r>
              <a:rPr lang="en-US" dirty="0"/>
              <a:t>f </a:t>
            </a:r>
            <a:r>
              <a:rPr lang="en-US" b="1" dirty="0"/>
              <a:t>S</a:t>
            </a:r>
            <a:r>
              <a:rPr lang="en-US" dirty="0"/>
              <a:t>cholarly </a:t>
            </a:r>
            <a:r>
              <a:rPr lang="en-US" b="1" dirty="0"/>
              <a:t>A</a:t>
            </a:r>
            <a:r>
              <a:rPr lang="en-US" dirty="0"/>
              <a:t>ctivities</a:t>
            </a:r>
          </a:p>
          <a:p>
            <a:pPr lvl="1"/>
            <a:r>
              <a:rPr lang="en-US" sz="2400" dirty="0"/>
              <a:t>Mechanism to afford release time within workload (equivalent to 3 </a:t>
            </a:r>
            <a:r>
              <a:rPr lang="en-US" sz="2400" dirty="0" smtClean="0"/>
              <a:t>FWH) or funding ($5,235) </a:t>
            </a:r>
            <a:r>
              <a:rPr lang="en-US" sz="2400" dirty="0"/>
              <a:t>for </a:t>
            </a:r>
            <a:r>
              <a:rPr lang="en-US" sz="2400" dirty="0" smtClean="0"/>
              <a:t>each year for activities </a:t>
            </a:r>
            <a:r>
              <a:rPr lang="en-US" sz="2400" dirty="0"/>
              <a:t>that are beyond the level already expected and included within </a:t>
            </a:r>
            <a:r>
              <a:rPr lang="en-US" sz="2400" dirty="0" smtClean="0"/>
              <a:t>normal workload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All tenure </a:t>
            </a:r>
            <a:r>
              <a:rPr lang="en-US" sz="2400" dirty="0" smtClean="0"/>
              <a:t>track or tenured </a:t>
            </a:r>
            <a:r>
              <a:rPr lang="en-US" sz="2400" dirty="0"/>
              <a:t>faculty and librarians are eligible to receive SOSA awards.</a:t>
            </a:r>
          </a:p>
          <a:p>
            <a:pPr lvl="1"/>
            <a:r>
              <a:rPr lang="en-US" sz="2400" dirty="0" smtClean="0"/>
              <a:t>Duration: most are 2-year, and some 1-year</a:t>
            </a:r>
            <a:endParaRPr lang="en-US" sz="2400" dirty="0"/>
          </a:p>
          <a:p>
            <a:pPr lvl="1"/>
            <a:r>
              <a:rPr lang="en-US" sz="2400" dirty="0"/>
              <a:t>Support of ongoing and new </a:t>
            </a:r>
            <a:r>
              <a:rPr lang="en-US" sz="2400" dirty="0" smtClean="0"/>
              <a:t>activities</a:t>
            </a:r>
            <a:endParaRPr lang="en-US" sz="2400" dirty="0"/>
          </a:p>
          <a:p>
            <a:pPr lvl="2"/>
            <a:r>
              <a:rPr lang="en-US" dirty="0"/>
              <a:t>Preliminary data or accomplishments are not required.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3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SOSA Additional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deadline: October 1, 2018</a:t>
            </a:r>
          </a:p>
          <a:p>
            <a:r>
              <a:rPr lang="en-US" dirty="0" smtClean="0"/>
              <a:t>RFP, supplemental information and sample proposals available on Academic Affairs website: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://academicaffairs.tcnj.edu/faculty/research-faculty-development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2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Support?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933" y="1871133"/>
            <a:ext cx="7952317" cy="3992563"/>
          </a:xfrm>
        </p:spPr>
        <p:txBody>
          <a:bodyPr>
            <a:noAutofit/>
          </a:bodyPr>
          <a:lstStyle/>
          <a:p>
            <a:pPr marL="454025" lvl="2" indent="-454025">
              <a:spcBef>
                <a:spcPts val="2000"/>
              </a:spcBef>
            </a:pPr>
            <a:r>
              <a:rPr lang="en-US" sz="2400" dirty="0"/>
              <a:t>Support of scholarly, creative, or professional activities:</a:t>
            </a:r>
          </a:p>
          <a:p>
            <a:pPr marL="793750" lvl="3" indent="-454025">
              <a:spcBef>
                <a:spcPts val="2000"/>
              </a:spcBef>
            </a:pPr>
            <a:r>
              <a:rPr lang="en-US" sz="2000" dirty="0"/>
              <a:t>Scholarship that is consistent with the scholarly activities defined in the </a:t>
            </a:r>
            <a:r>
              <a:rPr lang="en-US" sz="2000" i="1" dirty="0"/>
              <a:t>TCNJ Promotion and Reappointment Document</a:t>
            </a:r>
            <a:r>
              <a:rPr lang="en-US" sz="2000" dirty="0"/>
              <a:t> </a:t>
            </a:r>
            <a:r>
              <a:rPr lang="en-US" sz="2000" dirty="0" smtClean="0"/>
              <a:t>is eligible </a:t>
            </a:r>
            <a:r>
              <a:rPr lang="en-US" sz="2000" dirty="0"/>
              <a:t>for support.</a:t>
            </a:r>
          </a:p>
          <a:p>
            <a:pPr marL="1133475" lvl="4" indent="-454025">
              <a:spcBef>
                <a:spcPts val="2000"/>
              </a:spcBef>
            </a:pPr>
            <a:r>
              <a:rPr lang="en-US" dirty="0"/>
              <a:t>e</a:t>
            </a:r>
            <a:r>
              <a:rPr lang="en-US" dirty="0" smtClean="0"/>
              <a:t>xamples</a:t>
            </a:r>
            <a:r>
              <a:rPr lang="en-US" dirty="0"/>
              <a:t>: </a:t>
            </a:r>
            <a:r>
              <a:rPr lang="en-US" dirty="0" smtClean="0"/>
              <a:t>performing </a:t>
            </a:r>
            <a:r>
              <a:rPr lang="en-US" dirty="0"/>
              <a:t>experiments, analyzing data, developing a new theorem or argument, editing a book, developing an art show or catalog, preparing for a musical recital, annotating a </a:t>
            </a:r>
            <a:r>
              <a:rPr lang="en-US" dirty="0" smtClean="0"/>
              <a:t>musical </a:t>
            </a:r>
            <a:r>
              <a:rPr lang="en-US" dirty="0"/>
              <a:t>score, researching and writing an article, book chapter, or </a:t>
            </a:r>
            <a:r>
              <a:rPr lang="en-US" dirty="0" smtClean="0"/>
              <a:t>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7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</a:t>
            </a: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737827"/>
            <a:ext cx="8096250" cy="4831001"/>
          </a:xfrm>
        </p:spPr>
        <p:txBody>
          <a:bodyPr>
            <a:noAutofit/>
          </a:bodyPr>
          <a:lstStyle/>
          <a:p>
            <a:r>
              <a:rPr lang="en-US" dirty="0"/>
              <a:t>P</a:t>
            </a:r>
            <a:r>
              <a:rPr lang="en-US" dirty="0" smtClean="0"/>
              <a:t>arts </a:t>
            </a:r>
            <a:r>
              <a:rPr lang="en-US" dirty="0"/>
              <a:t>to the application:</a:t>
            </a:r>
          </a:p>
          <a:p>
            <a:pPr lvl="1"/>
            <a:r>
              <a:rPr lang="en-US" sz="2400" b="1" dirty="0"/>
              <a:t>Cover </a:t>
            </a:r>
            <a:r>
              <a:rPr lang="en-US" sz="2400" b="1" dirty="0" smtClean="0"/>
              <a:t>form</a:t>
            </a:r>
            <a:endParaRPr lang="en-US" sz="2400" b="1" dirty="0"/>
          </a:p>
          <a:p>
            <a:pPr lvl="1"/>
            <a:r>
              <a:rPr lang="en-US" sz="2400" b="1" dirty="0"/>
              <a:t>Proposal narrative </a:t>
            </a:r>
          </a:p>
          <a:p>
            <a:pPr lvl="1"/>
            <a:r>
              <a:rPr lang="en-US" sz="2400" b="1" dirty="0" smtClean="0"/>
              <a:t>Annotated CV</a:t>
            </a:r>
            <a:endParaRPr lang="en-US" sz="2400" b="1" dirty="0"/>
          </a:p>
          <a:p>
            <a:pPr lvl="1"/>
            <a:r>
              <a:rPr lang="en-US" sz="2400" b="1" dirty="0"/>
              <a:t>SOSA </a:t>
            </a:r>
            <a:r>
              <a:rPr lang="en-US" sz="2400" b="1" dirty="0" smtClean="0"/>
              <a:t>Final Reports (if needed; </a:t>
            </a:r>
            <a:r>
              <a:rPr lang="en-US" sz="2400" b="1" dirty="0"/>
              <a:t>p</a:t>
            </a:r>
            <a:r>
              <a:rPr lang="en-US" sz="2400" b="1" dirty="0" smtClean="0"/>
              <a:t>ast 5 years only)</a:t>
            </a:r>
          </a:p>
          <a:p>
            <a:pPr lvl="1"/>
            <a:r>
              <a:rPr lang="en-US" sz="2400" b="1" dirty="0" smtClean="0"/>
              <a:t>Budget (if needed), </a:t>
            </a:r>
            <a:r>
              <a:rPr lang="en-US" sz="2400" b="1" dirty="0"/>
              <a:t>m</a:t>
            </a:r>
            <a:r>
              <a:rPr lang="en-US" sz="2400" b="1" dirty="0" smtClean="0"/>
              <a:t>aximum 1 page</a:t>
            </a:r>
            <a:endParaRPr lang="en-US" sz="2400" b="1" dirty="0"/>
          </a:p>
          <a:p>
            <a:pPr lvl="1"/>
            <a:r>
              <a:rPr lang="en-US" sz="2400" dirty="0"/>
              <a:t>Chair and Dean signatures are </a:t>
            </a:r>
            <a:r>
              <a:rPr lang="en-US" sz="2400" dirty="0" smtClean="0"/>
              <a:t>required later (not collected by submitter)</a:t>
            </a:r>
            <a:endParaRPr lang="en-US" sz="2400" dirty="0"/>
          </a:p>
          <a:p>
            <a:pPr lvl="1"/>
            <a:r>
              <a:rPr lang="en-US" sz="2400" dirty="0"/>
              <a:t>IRB </a:t>
            </a:r>
            <a:r>
              <a:rPr lang="en-US" sz="2400" dirty="0" smtClean="0"/>
              <a:t>approval </a:t>
            </a:r>
            <a:r>
              <a:rPr lang="en-US" sz="2400" dirty="0"/>
              <a:t>is not required for SOSA submission, but applicants must make appropriate actions to have IRB approval in place prior to start of SOSA </a:t>
            </a:r>
            <a:r>
              <a:rPr lang="en-US" sz="2400" dirty="0" smtClean="0"/>
              <a:t>project.</a:t>
            </a: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1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SOSA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3" y="1969478"/>
            <a:ext cx="8389327" cy="4487119"/>
          </a:xfrm>
        </p:spPr>
        <p:txBody>
          <a:bodyPr>
            <a:normAutofit/>
          </a:bodyPr>
          <a:lstStyle/>
          <a:p>
            <a:r>
              <a:rPr lang="en-US" dirty="0"/>
              <a:t>Proposal types – individual or collaborative</a:t>
            </a:r>
          </a:p>
          <a:p>
            <a:pPr lvl="1"/>
            <a:r>
              <a:rPr lang="en-US" dirty="0"/>
              <a:t>Collaborative proposals require that each collaborator seeking SOSA funding submit an individual proposal. The role of each collaborator must be clearly defined.</a:t>
            </a:r>
          </a:p>
          <a:p>
            <a:r>
              <a:rPr lang="en-US" dirty="0"/>
              <a:t>Electronic Submission through Vibe</a:t>
            </a:r>
          </a:p>
          <a:p>
            <a:pPr lvl="1"/>
            <a:r>
              <a:rPr lang="en-US" dirty="0"/>
              <a:t>Initial submission (cover page and document uploads), intermediate steps (modifications, chair/dean acknowledgments), and final submission</a:t>
            </a:r>
          </a:p>
          <a:p>
            <a:pPr lvl="1"/>
            <a:r>
              <a:rPr lang="en-US" dirty="0"/>
              <a:t>Once final submission occurs, no further changes can be made.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8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Members </a:t>
            </a:r>
            <a:r>
              <a:rPr lang="en-US" dirty="0" smtClean="0"/>
              <a:t>2017-2018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1" y="2151063"/>
            <a:ext cx="7802437" cy="3975100"/>
          </a:xfrm>
        </p:spPr>
        <p:txBody>
          <a:bodyPr>
            <a:noAutofit/>
          </a:bodyPr>
          <a:lstStyle/>
          <a:p>
            <a:r>
              <a:rPr lang="en-US" sz="2700" dirty="0" smtClean="0"/>
              <a:t>10 members representing all schools and Library</a:t>
            </a:r>
          </a:p>
          <a:p>
            <a:r>
              <a:rPr lang="en-US" sz="2700" dirty="0" smtClean="0"/>
              <a:t>David Blake (Interim Vice Provost, Academic Affairs)</a:t>
            </a:r>
          </a:p>
          <a:p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SOSA Application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11" y="1969479"/>
            <a:ext cx="8314240" cy="179363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Grading </a:t>
            </a:r>
            <a:r>
              <a:rPr lang="en-US" sz="2800" dirty="0" smtClean="0"/>
              <a:t>Rubric/Assessment</a:t>
            </a:r>
          </a:p>
          <a:p>
            <a:pPr lvl="1"/>
            <a:r>
              <a:rPr lang="en-US" sz="2000" dirty="0" smtClean="0"/>
              <a:t>the project itself / proposal narrative (25 points)</a:t>
            </a:r>
          </a:p>
          <a:p>
            <a:pPr lvl="1"/>
            <a:r>
              <a:rPr lang="en-US" sz="2000" dirty="0" smtClean="0"/>
              <a:t>qualifications </a:t>
            </a:r>
            <a:r>
              <a:rPr lang="en-US" sz="2000" dirty="0"/>
              <a:t>of the </a:t>
            </a:r>
            <a:r>
              <a:rPr lang="en-US" sz="2000" dirty="0" smtClean="0"/>
              <a:t>applicant / CV (5 points) </a:t>
            </a:r>
            <a:endParaRPr lang="en-US" sz="2000" dirty="0"/>
          </a:p>
          <a:p>
            <a:pPr lvl="1"/>
            <a:r>
              <a:rPr lang="en-US" sz="2000" dirty="0" smtClean="0"/>
              <a:t>non-tenured </a:t>
            </a:r>
            <a:r>
              <a:rPr lang="en-US" sz="2000" dirty="0"/>
              <a:t>or reengaging faculty (Yes/No: 0-1 point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Maximum score of 31 points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8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 noGrp="1"/>
          </p:cNvGraphicFramePr>
          <p:nvPr>
            <p:ph type="pic" sz="quarter" idx="13"/>
            <p:extLst/>
          </p:nvPr>
        </p:nvGraphicFramePr>
        <p:xfrm>
          <a:off x="284163" y="2017059"/>
          <a:ext cx="8574088" cy="239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932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Proposal Narrative</a:t>
                      </a:r>
                    </a:p>
                    <a:p>
                      <a:endParaRPr lang="en-US" sz="2400" dirty="0" smtClean="0"/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dirty="0" smtClean="0"/>
                        <a:t>Yes </a:t>
                      </a:r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Annotated CV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dirty="0" smtClean="0"/>
                        <a:t>Yes</a:t>
                      </a:r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Final reports</a:t>
                      </a:r>
                    </a:p>
                    <a:p>
                      <a:r>
                        <a:rPr lang="en-US" sz="2400" baseline="0" dirty="0" smtClean="0"/>
                        <a:t> (if needed)</a:t>
                      </a:r>
                    </a:p>
                    <a:p>
                      <a:endParaRPr lang="en-US" sz="2400" baseline="0" dirty="0" smtClean="0"/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baseline="0" dirty="0" smtClean="0"/>
                        <a:t>Yes</a:t>
                      </a:r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baseline="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Budget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r>
                        <a:rPr lang="en-US" sz="2400" baseline="0" dirty="0" smtClean="0"/>
                        <a:t>(if needed)</a:t>
                      </a:r>
                    </a:p>
                    <a:p>
                      <a:endParaRPr lang="en-US" sz="2400" baseline="0" dirty="0" smtClean="0"/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baseline="0" dirty="0" smtClean="0"/>
                        <a:t>Yes </a:t>
                      </a:r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baseline="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8633" y="5257065"/>
            <a:ext cx="74422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NOTE: final reports only include the prior 5 years</a:t>
            </a:r>
          </a:p>
          <a:p>
            <a:r>
              <a:rPr lang="en-US" sz="2800" dirty="0" smtClean="0"/>
              <a:t>Budgets: no more than 1 page on separate PDF 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8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701497"/>
            <a:ext cx="8859837" cy="5308759"/>
          </a:xfrm>
        </p:spPr>
        <p:txBody>
          <a:bodyPr>
            <a:normAutofit fontScale="62500" lnSpcReduction="20000"/>
          </a:bodyPr>
          <a:lstStyle/>
          <a:p>
            <a:r>
              <a:rPr lang="en-US" sz="4000" i="1" dirty="0"/>
              <a:t>Your proposal will not be evaluated if it does not have the proper format or is missing documents (e.g. missing a final SOSA </a:t>
            </a:r>
            <a:r>
              <a:rPr lang="en-US" sz="4000" i="1" dirty="0" smtClean="0"/>
              <a:t>report)</a:t>
            </a:r>
          </a:p>
          <a:p>
            <a:r>
              <a:rPr lang="en-US" sz="4000" i="1" dirty="0" smtClean="0"/>
              <a:t>Refer to checklist (proposal narrative, annotated CV, budget if needed, final reports if needed)</a:t>
            </a:r>
          </a:p>
          <a:p>
            <a:r>
              <a:rPr lang="en-US" sz="4000" i="1" dirty="0" smtClean="0"/>
              <a:t>Submissions after deadline will NOT be reviewed (due October 1st, 2018 at 11:59pm)</a:t>
            </a:r>
          </a:p>
          <a:p>
            <a:r>
              <a:rPr lang="en-US" sz="4000" i="1" dirty="0" smtClean="0"/>
              <a:t>Submissions that are a continuation of previously sponsored SOSA awards must specify how the current proposal differs</a:t>
            </a:r>
          </a:p>
          <a:p>
            <a:pPr lvl="1"/>
            <a:r>
              <a:rPr lang="en-US" sz="3800" i="1" dirty="0" smtClean="0"/>
              <a:t>Detail on work completed, progress made, obstacles encountered, new directions identified, &amp; proposed next steps.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3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536</TotalTime>
  <Words>1033</Words>
  <Application>Microsoft Office PowerPoint</Application>
  <PresentationFormat>On-screen Show (4:3)</PresentationFormat>
  <Paragraphs>140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Corbel</vt:lpstr>
      <vt:lpstr>Wingdings</vt:lpstr>
      <vt:lpstr>Spectrum</vt:lpstr>
      <vt:lpstr>Support of Scholarly Activities (SOSA)</vt:lpstr>
      <vt:lpstr>What is SOSA?</vt:lpstr>
      <vt:lpstr>What Does it Support?</vt:lpstr>
      <vt:lpstr>SOSA Application</vt:lpstr>
      <vt:lpstr>SOSA Application</vt:lpstr>
      <vt:lpstr>Committee Members 2017-2018</vt:lpstr>
      <vt:lpstr>SOSA Application Evaluation</vt:lpstr>
      <vt:lpstr>Checklist</vt:lpstr>
      <vt:lpstr>Caution!!!</vt:lpstr>
      <vt:lpstr>SOSA Application: Cover Form</vt:lpstr>
      <vt:lpstr>SOSA Application: Proposal Narrative</vt:lpstr>
      <vt:lpstr>SOSA Application: Proposal Narrative</vt:lpstr>
      <vt:lpstr>Proposal Assessment Rubric</vt:lpstr>
      <vt:lpstr>SOSA Application: Qualifications and Scholarly Record</vt:lpstr>
      <vt:lpstr>SOSA Application: Pre-Tenure or  Re-engaging Status</vt:lpstr>
      <vt:lpstr>SOSA Application: CV</vt:lpstr>
      <vt:lpstr>SOSA Application: Budget</vt:lpstr>
      <vt:lpstr>SOSA Application: Budget</vt:lpstr>
      <vt:lpstr>SOSA Additional Information</vt:lpstr>
      <vt:lpstr>SOSA Additional Information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SOSA Workshop</dc:title>
  <dc:creator>setup</dc:creator>
  <cp:lastModifiedBy>The College of New Jersey</cp:lastModifiedBy>
  <cp:revision>69</cp:revision>
  <cp:lastPrinted>2018-09-12T14:30:43Z</cp:lastPrinted>
  <dcterms:created xsi:type="dcterms:W3CDTF">2015-09-30T20:45:55Z</dcterms:created>
  <dcterms:modified xsi:type="dcterms:W3CDTF">2018-09-17T17:17:25Z</dcterms:modified>
</cp:coreProperties>
</file>