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92" r:id="rId3"/>
    <p:sldId id="310" r:id="rId4"/>
    <p:sldId id="293" r:id="rId5"/>
    <p:sldId id="258" r:id="rId6"/>
    <p:sldId id="259" r:id="rId7"/>
    <p:sldId id="303" r:id="rId8"/>
    <p:sldId id="261" r:id="rId9"/>
    <p:sldId id="306" r:id="rId10"/>
    <p:sldId id="305" r:id="rId11"/>
    <p:sldId id="309" r:id="rId12"/>
    <p:sldId id="302" r:id="rId13"/>
    <p:sldId id="301" r:id="rId14"/>
    <p:sldId id="311" r:id="rId15"/>
    <p:sldId id="294" r:id="rId16"/>
    <p:sldId id="265" r:id="rId17"/>
    <p:sldId id="295" r:id="rId18"/>
    <p:sldId id="267" r:id="rId19"/>
    <p:sldId id="304" r:id="rId20"/>
    <p:sldId id="286" r:id="rId21"/>
    <p:sldId id="268" r:id="rId22"/>
    <p:sldId id="269" r:id="rId23"/>
    <p:sldId id="296" r:id="rId24"/>
    <p:sldId id="270" r:id="rId25"/>
    <p:sldId id="271" r:id="rId26"/>
    <p:sldId id="297" r:id="rId27"/>
    <p:sldId id="287" r:id="rId28"/>
    <p:sldId id="273" r:id="rId29"/>
    <p:sldId id="274" r:id="rId30"/>
    <p:sldId id="298" r:id="rId31"/>
    <p:sldId id="275" r:id="rId32"/>
    <p:sldId id="276" r:id="rId33"/>
    <p:sldId id="308" r:id="rId34"/>
    <p:sldId id="299" r:id="rId35"/>
    <p:sldId id="277" r:id="rId36"/>
    <p:sldId id="278" r:id="rId37"/>
    <p:sldId id="279" r:id="rId38"/>
    <p:sldId id="280" r:id="rId39"/>
    <p:sldId id="300" r:id="rId40"/>
    <p:sldId id="282" r:id="rId41"/>
    <p:sldId id="283" r:id="rId42"/>
    <p:sldId id="291" r:id="rId43"/>
    <p:sldId id="28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80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5E7A4-CE82-49DC-AE15-0C6C3B026452}" type="datetimeFigureOut">
              <a:rPr lang="en-US" smtClean="0"/>
              <a:t>8/31/18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8DD18-8535-4574-8A0B-A2BF17C875D4}" type="slidenum">
              <a:rPr lang="en-US" smtClean="0"/>
              <a:t>‹#›</a:t>
            </a:fld>
            <a:endParaRPr lang="en-US"/>
          </a:p>
        </p:txBody>
      </p:sp>
    </p:spTree>
    <p:extLst>
      <p:ext uri="{BB962C8B-B14F-4D97-AF65-F5344CB8AC3E}">
        <p14:creationId xmlns:p14="http://schemas.microsoft.com/office/powerpoint/2010/main" val="54185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8DD18-8535-4574-8A0B-A2BF17C875D4}" type="slidenum">
              <a:rPr lang="en-US" smtClean="0"/>
              <a:t>1</a:t>
            </a:fld>
            <a:endParaRPr lang="en-US"/>
          </a:p>
        </p:txBody>
      </p:sp>
    </p:spTree>
    <p:extLst>
      <p:ext uri="{BB962C8B-B14F-4D97-AF65-F5344CB8AC3E}">
        <p14:creationId xmlns:p14="http://schemas.microsoft.com/office/powerpoint/2010/main" val="405994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8DD18-8535-4574-8A0B-A2BF17C875D4}" type="slidenum">
              <a:rPr lang="en-US" smtClean="0"/>
              <a:t>13</a:t>
            </a:fld>
            <a:endParaRPr lang="en-US"/>
          </a:p>
        </p:txBody>
      </p:sp>
    </p:spTree>
    <p:extLst>
      <p:ext uri="{BB962C8B-B14F-4D97-AF65-F5344CB8AC3E}">
        <p14:creationId xmlns:p14="http://schemas.microsoft.com/office/powerpoint/2010/main" val="9649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F8DD18-8535-4574-8A0B-A2BF17C875D4}" type="slidenum">
              <a:rPr lang="en-US" smtClean="0"/>
              <a:t>38</a:t>
            </a:fld>
            <a:endParaRPr lang="en-US"/>
          </a:p>
        </p:txBody>
      </p:sp>
    </p:spTree>
    <p:extLst>
      <p:ext uri="{BB962C8B-B14F-4D97-AF65-F5344CB8AC3E}">
        <p14:creationId xmlns:p14="http://schemas.microsoft.com/office/powerpoint/2010/main" val="35786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5CBBD-7CE2-4B25-A348-668DF50DDC2F}" type="datetime1">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128732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D41642-10AF-4381-A06B-19809DF15EFF}" type="datetime1">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193805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523F4-364E-4BEC-8651-8170155E07DC}" type="datetime1">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33025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6B783-23AF-4D4D-834E-308426005508}" type="datetime1">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278061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3CA9C-26A3-452F-A7A9-6D770F7E2434}" type="datetime1">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398833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B0FF87-D51A-48EC-A6F4-9A2D7B7361F6}" type="datetime1">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261229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D61AE-78F3-49B7-8B30-CBCD1B4E51D3}" type="datetime1">
              <a:rPr lang="en-US" smtClean="0"/>
              <a:t>8/31/18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308477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C7635-F933-4CBE-B1F0-E6D1B10EF5A5}" type="datetime1">
              <a:rPr lang="en-US" smtClean="0"/>
              <a:t>8/31/18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307970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36423-20DB-4503-818D-40D165BB13E3}" type="datetime1">
              <a:rPr lang="en-US" smtClean="0"/>
              <a:t>8/31/18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404956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24A29-010E-44DF-937E-6386B5387722}" type="datetime1">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173239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42059A-A394-4A07-B430-8F0186E54CD1}" type="datetime1">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891DF-768F-4733-AD97-4B83D9177C5F}" type="slidenum">
              <a:rPr lang="en-US" smtClean="0"/>
              <a:t>‹#›</a:t>
            </a:fld>
            <a:endParaRPr lang="en-US"/>
          </a:p>
        </p:txBody>
      </p:sp>
    </p:spTree>
    <p:extLst>
      <p:ext uri="{BB962C8B-B14F-4D97-AF65-F5344CB8AC3E}">
        <p14:creationId xmlns:p14="http://schemas.microsoft.com/office/powerpoint/2010/main" val="9695988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C8232-F1F6-4146-89F0-611A7B69D19E}" type="datetime1">
              <a:rPr lang="en-US" smtClean="0"/>
              <a:t>8/31/18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891DF-768F-4733-AD97-4B83D9177C5F}" type="slidenum">
              <a:rPr lang="en-US" smtClean="0"/>
              <a:t>‹#›</a:t>
            </a:fld>
            <a:endParaRPr lang="en-US"/>
          </a:p>
        </p:txBody>
      </p:sp>
    </p:spTree>
    <p:extLst>
      <p:ext uri="{BB962C8B-B14F-4D97-AF65-F5344CB8AC3E}">
        <p14:creationId xmlns:p14="http://schemas.microsoft.com/office/powerpoint/2010/main" val="1038576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recreg.tcnj.edu/files/2014/11/Sharing-Course-Feedback-With-Committee-Member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 Id="rId3"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 Id="rId3"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4.png"/><Relationship Id="rId3" Type="http://schemas.openxmlformats.org/officeDocument/2006/relationships/image" Target="../media/image2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9.png"/><Relationship Id="rId3" Type="http://schemas.openxmlformats.org/officeDocument/2006/relationships/image" Target="../media/image3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3733799"/>
          </a:xfrm>
        </p:spPr>
        <p:txBody>
          <a:bodyPr>
            <a:normAutofit fontScale="90000"/>
          </a:bodyPr>
          <a:lstStyle/>
          <a:p>
            <a:r>
              <a:rPr lang="en-US" b="1" dirty="0" smtClean="0">
                <a:latin typeface="Aharoni" panose="02010803020104030203" pitchFamily="2" charset="-79"/>
                <a:cs typeface="Aharoni" panose="02010803020104030203" pitchFamily="2" charset="-79"/>
              </a:rPr>
              <a:t/>
            </a:r>
            <a:br>
              <a:rPr lang="en-US" b="1" dirty="0" smtClean="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
            </a:r>
            <a:br>
              <a:rPr lang="en-US" b="1" dirty="0">
                <a:latin typeface="Aharoni" panose="02010803020104030203" pitchFamily="2" charset="-79"/>
                <a:cs typeface="Aharoni" panose="02010803020104030203" pitchFamily="2" charset="-79"/>
              </a:rPr>
            </a:br>
            <a:r>
              <a:rPr lang="en-US" b="1" dirty="0" smtClean="0">
                <a:latin typeface="Aharoni" panose="02010803020104030203" pitchFamily="2" charset="-79"/>
                <a:cs typeface="Aharoni" panose="02010803020104030203" pitchFamily="2" charset="-79"/>
              </a:rPr>
              <a:t>Submitting </a:t>
            </a:r>
            <a:r>
              <a:rPr lang="en-US" b="1" dirty="0">
                <a:latin typeface="Aharoni" panose="02010803020104030203" pitchFamily="2" charset="-79"/>
                <a:cs typeface="Aharoni" panose="02010803020104030203" pitchFamily="2" charset="-79"/>
              </a:rPr>
              <a:t>and reviewing promotion applications </a:t>
            </a:r>
            <a:br>
              <a:rPr lang="en-US" b="1"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in </a:t>
            </a:r>
            <a:r>
              <a:rPr lang="en-US" b="1" dirty="0" smtClean="0">
                <a:latin typeface="Aharoni" panose="02010803020104030203" pitchFamily="2" charset="-79"/>
                <a:cs typeface="Aharoni" panose="02010803020104030203" pitchFamily="2" charset="-79"/>
              </a:rPr>
              <a:t>Vibe</a:t>
            </a:r>
            <a:br>
              <a:rPr lang="en-US" b="1" dirty="0" smtClean="0">
                <a:latin typeface="Aharoni" panose="02010803020104030203" pitchFamily="2" charset="-79"/>
                <a:cs typeface="Aharoni" panose="02010803020104030203" pitchFamily="2" charset="-79"/>
              </a:rPr>
            </a:br>
            <a:r>
              <a:rPr lang="en-US" b="1" dirty="0" smtClean="0">
                <a:latin typeface="Aharoni" panose="02010803020104030203" pitchFamily="2" charset="-79"/>
                <a:cs typeface="Aharoni" panose="02010803020104030203" pitchFamily="2" charset="-79"/>
              </a:rPr>
              <a:t>2018-2019</a:t>
            </a:r>
            <a:br>
              <a:rPr lang="en-US" b="1" dirty="0" smtClean="0">
                <a:latin typeface="Aharoni" panose="02010803020104030203" pitchFamily="2" charset="-79"/>
                <a:cs typeface="Aharoni" panose="02010803020104030203" pitchFamily="2" charset="-79"/>
              </a:rPr>
            </a:br>
            <a:r>
              <a:rPr lang="en-US" b="1" dirty="0" smtClean="0">
                <a:latin typeface="Aharoni" panose="02010803020104030203" pitchFamily="2" charset="-79"/>
                <a:cs typeface="Aharoni" panose="02010803020104030203" pitchFamily="2" charset="-79"/>
              </a:rPr>
              <a:t/>
            </a:r>
            <a:br>
              <a:rPr lang="en-US" b="1" dirty="0" smtClean="0">
                <a:latin typeface="Aharoni" panose="02010803020104030203" pitchFamily="2" charset="-79"/>
                <a:cs typeface="Aharoni" panose="02010803020104030203" pitchFamily="2" charset="-79"/>
              </a:rPr>
            </a:br>
            <a:endParaRPr lang="en-US" dirty="0"/>
          </a:p>
        </p:txBody>
      </p:sp>
      <p:sp>
        <p:nvSpPr>
          <p:cNvPr id="3" name="Slide Number Placeholder 2"/>
          <p:cNvSpPr>
            <a:spLocks noGrp="1"/>
          </p:cNvSpPr>
          <p:nvPr>
            <p:ph type="sldNum" sz="quarter" idx="12"/>
          </p:nvPr>
        </p:nvSpPr>
        <p:spPr/>
        <p:txBody>
          <a:bodyPr/>
          <a:lstStyle/>
          <a:p>
            <a:fld id="{7E0891DF-768F-4733-AD97-4B83D9177C5F}" type="slidenum">
              <a:rPr lang="en-US" smtClean="0"/>
              <a:t>1</a:t>
            </a:fld>
            <a:endParaRPr lang="en-US"/>
          </a:p>
        </p:txBody>
      </p:sp>
    </p:spTree>
    <p:extLst>
      <p:ext uri="{BB962C8B-B14F-4D97-AF65-F5344CB8AC3E}">
        <p14:creationId xmlns:p14="http://schemas.microsoft.com/office/powerpoint/2010/main" val="19948462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Sharing Teaching Evaluations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PAWS, click on Course Feedback Results, Manage My Shares, and then select PRC members, Dean, Provost, President, and CPTC members.  This will provide access to </a:t>
            </a:r>
            <a:r>
              <a:rPr lang="en-US" b="1" dirty="0" smtClean="0"/>
              <a:t>all</a:t>
            </a:r>
            <a:r>
              <a:rPr lang="en-US" dirty="0" smtClean="0"/>
              <a:t> the collected evaluations. Reviewers are instructed to look at only the past 3-5 years.</a:t>
            </a:r>
          </a:p>
          <a:p>
            <a:r>
              <a:rPr lang="en-US" dirty="0" smtClean="0"/>
              <a:t>If you actively want to limit the evaluations to the past 3–5 years, you should print the evaluations and combine them into </a:t>
            </a:r>
            <a:r>
              <a:rPr lang="en-US" dirty="0" err="1" smtClean="0"/>
              <a:t>pdf</a:t>
            </a:r>
            <a:r>
              <a:rPr lang="en-US" dirty="0" smtClean="0"/>
              <a:t> files that you can upload. (You can also Save As a </a:t>
            </a:r>
            <a:r>
              <a:rPr lang="en-US" dirty="0" err="1" smtClean="0"/>
              <a:t>pdf</a:t>
            </a:r>
            <a:r>
              <a:rPr lang="en-US" dirty="0" smtClean="0"/>
              <a:t>.)</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10</a:t>
            </a:fld>
            <a:endParaRPr lang="en-US"/>
          </a:p>
        </p:txBody>
      </p:sp>
    </p:spTree>
    <p:extLst>
      <p:ext uri="{BB962C8B-B14F-4D97-AF65-F5344CB8AC3E}">
        <p14:creationId xmlns:p14="http://schemas.microsoft.com/office/powerpoint/2010/main" val="15090837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All student evaluations from Fall, 2014 and later are stored in PAWS. </a:t>
            </a:r>
            <a:r>
              <a:rPr lang="en-US" sz="2400" dirty="0" smtClean="0"/>
              <a:t/>
            </a:r>
            <a:br>
              <a:rPr lang="en-US" sz="2400" dirty="0" smtClean="0"/>
            </a:br>
            <a:endParaRPr lang="en-US" sz="2400" dirty="0"/>
          </a:p>
          <a:p>
            <a:pPr marL="457200" lvl="1" indent="0">
              <a:buNone/>
            </a:pPr>
            <a:r>
              <a:rPr lang="en-US" sz="2400" dirty="0" smtClean="0"/>
              <a:t>1) To share </a:t>
            </a:r>
            <a:r>
              <a:rPr lang="en-US" sz="2400" dirty="0"/>
              <a:t>access to </a:t>
            </a:r>
            <a:r>
              <a:rPr lang="en-US" sz="2400" b="1" i="1" dirty="0"/>
              <a:t>all</a:t>
            </a:r>
            <a:r>
              <a:rPr lang="en-US" sz="2400" dirty="0"/>
              <a:t> of your student feedback </a:t>
            </a:r>
            <a:r>
              <a:rPr lang="en-US" sz="2400" dirty="0" smtClean="0"/>
              <a:t>through PAWS</a:t>
            </a:r>
            <a:r>
              <a:rPr lang="en-US" sz="2400" dirty="0"/>
              <a:t>, click on Course Feedback Results, Manage My Shares (For more details, see </a:t>
            </a:r>
            <a:r>
              <a:rPr lang="en-US" sz="2400" dirty="0">
                <a:hlinkClick r:id="rId2"/>
              </a:rPr>
              <a:t>https://recreg.tcnj.edu/files/2014/11/Sharing-Course-Feedback-With-Committee-Members.pdf</a:t>
            </a:r>
            <a:r>
              <a:rPr lang="en-US" sz="2400" dirty="0"/>
              <a:t> )</a:t>
            </a:r>
          </a:p>
          <a:p>
            <a:pPr marL="457200" lvl="1" indent="0">
              <a:buNone/>
            </a:pPr>
            <a:r>
              <a:rPr lang="en-US" sz="2400" b="1" dirty="0" smtClean="0"/>
              <a:t>OR</a:t>
            </a:r>
          </a:p>
          <a:p>
            <a:pPr marL="457200" lvl="1" indent="0">
              <a:buNone/>
            </a:pPr>
            <a:endParaRPr lang="en-US" sz="2400" dirty="0"/>
          </a:p>
          <a:p>
            <a:pPr marL="457200" lvl="1" indent="0">
              <a:buNone/>
            </a:pPr>
            <a:r>
              <a:rPr lang="en-US" sz="2400" dirty="0"/>
              <a:t>2) You </a:t>
            </a:r>
            <a:r>
              <a:rPr lang="en-US" sz="2400" dirty="0" smtClean="0"/>
              <a:t>can print and combine the </a:t>
            </a:r>
            <a:r>
              <a:rPr lang="en-US" sz="2400" dirty="0"/>
              <a:t>PDFs into </a:t>
            </a:r>
            <a:r>
              <a:rPr lang="en-US" sz="2400" dirty="0" smtClean="0"/>
              <a:t>a single file. </a:t>
            </a:r>
            <a:r>
              <a:rPr lang="en-US" sz="2400" dirty="0"/>
              <a:t>(For more instructions, see </a:t>
            </a:r>
            <a:r>
              <a:rPr lang="en-US" sz="2400" dirty="0">
                <a:solidFill>
                  <a:schemeClr val="accent1"/>
                </a:solidFill>
              </a:rPr>
              <a:t>https://</a:t>
            </a:r>
            <a:r>
              <a:rPr lang="en-US" sz="2400" dirty="0" err="1">
                <a:solidFill>
                  <a:schemeClr val="accent1"/>
                </a:solidFill>
              </a:rPr>
              <a:t>recreg.tcnj.edu</a:t>
            </a:r>
            <a:r>
              <a:rPr lang="en-US" sz="2400" dirty="0">
                <a:solidFill>
                  <a:schemeClr val="accent1"/>
                </a:solidFill>
              </a:rPr>
              <a:t>/files/2014/11/How-to-Print-to-PDF-your-Course-Feedback-Individual-Student-Responses-and-Class-Summary.pdf</a:t>
            </a:r>
            <a:r>
              <a:rPr lang="en-US" sz="2400" dirty="0"/>
              <a:t>.) </a:t>
            </a:r>
          </a:p>
          <a:p>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11</a:t>
            </a:fld>
            <a:endParaRPr lang="en-US"/>
          </a:p>
        </p:txBody>
      </p:sp>
    </p:spTree>
    <p:extLst>
      <p:ext uri="{BB962C8B-B14F-4D97-AF65-F5344CB8AC3E}">
        <p14:creationId xmlns:p14="http://schemas.microsoft.com/office/powerpoint/2010/main" val="3451316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l"/>
            <a:r>
              <a:rPr lang="en-US" sz="2400" dirty="0" smtClean="0"/>
              <a:t>Top of the page with instructions: Applicants follow the link in the email and log into Vibe. Applicants can now start uploading their documents, following instructions. Note that the document names come after the colons below. The instructions in Vibe are now clearer.</a:t>
            </a:r>
            <a:endParaRPr lang="en-US" sz="2400" dirty="0"/>
          </a:p>
        </p:txBody>
      </p:sp>
      <p:sp>
        <p:nvSpPr>
          <p:cNvPr id="2" name="Slide Number Placeholder 1"/>
          <p:cNvSpPr>
            <a:spLocks noGrp="1"/>
          </p:cNvSpPr>
          <p:nvPr>
            <p:ph type="sldNum" sz="quarter" idx="12"/>
          </p:nvPr>
        </p:nvSpPr>
        <p:spPr/>
        <p:txBody>
          <a:bodyPr/>
          <a:lstStyle/>
          <a:p>
            <a:fld id="{7E0891DF-768F-4733-AD97-4B83D9177C5F}" type="slidenum">
              <a:rPr lang="en-US" smtClean="0"/>
              <a:t>12</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524000"/>
            <a:ext cx="8170753" cy="4876800"/>
          </a:xfrm>
          <a:prstGeom prst="rect">
            <a:avLst/>
          </a:prstGeom>
          <a:solidFill>
            <a:srgbClr val="FFFF00"/>
          </a:solidFill>
        </p:spPr>
      </p:pic>
    </p:spTree>
    <p:extLst>
      <p:ext uri="{BB962C8B-B14F-4D97-AF65-F5344CB8AC3E}">
        <p14:creationId xmlns:p14="http://schemas.microsoft.com/office/powerpoint/2010/main" val="32527547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 y="304800"/>
            <a:ext cx="8686801" cy="646331"/>
          </a:xfrm>
          <a:prstGeom prst="rect">
            <a:avLst/>
          </a:prstGeom>
          <a:noFill/>
        </p:spPr>
        <p:txBody>
          <a:bodyPr wrap="square" rtlCol="0">
            <a:spAutoFit/>
          </a:bodyPr>
          <a:lstStyle/>
          <a:p>
            <a:r>
              <a:rPr lang="en-US" dirty="0" smtClean="0"/>
              <a:t>After all documents have been uploaded, the applicant clicks on OK in the middle of the page.  **Do not click OK until you are completely done and ready to submit.**</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13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066800"/>
            <a:ext cx="8077200" cy="557964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373" y="991769"/>
            <a:ext cx="8565028" cy="5654675"/>
          </a:xfrm>
          <a:prstGeom prst="rect">
            <a:avLst/>
          </a:prstGeom>
        </p:spPr>
      </p:pic>
    </p:spTree>
    <p:extLst>
      <p:ext uri="{BB962C8B-B14F-4D97-AF65-F5344CB8AC3E}">
        <p14:creationId xmlns:p14="http://schemas.microsoft.com/office/powerpoint/2010/main" val="16421627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Two Concerns</a:t>
            </a:r>
            <a:endParaRPr lang="en-US" dirty="0"/>
          </a:p>
        </p:txBody>
      </p:sp>
      <p:sp>
        <p:nvSpPr>
          <p:cNvPr id="5" name="Content Placeholder 4"/>
          <p:cNvSpPr>
            <a:spLocks noGrp="1"/>
          </p:cNvSpPr>
          <p:nvPr>
            <p:ph idx="1"/>
          </p:nvPr>
        </p:nvSpPr>
        <p:spPr/>
        <p:txBody>
          <a:bodyPr/>
          <a:lstStyle/>
          <a:p>
            <a:r>
              <a:rPr lang="en-US" dirty="0" smtClean="0"/>
              <a:t>Vibe does not work well with Internet Explorer.  You may  get an error message if you submit from IE.</a:t>
            </a:r>
          </a:p>
          <a:p>
            <a:r>
              <a:rPr lang="en-US" dirty="0" smtClean="0"/>
              <a:t>Files have to be uploaded individually.  Drag and Drop does not work with Vibe.</a:t>
            </a:r>
          </a:p>
          <a:p>
            <a:endParaRPr lang="en-US" dirty="0"/>
          </a:p>
        </p:txBody>
      </p:sp>
      <p:sp>
        <p:nvSpPr>
          <p:cNvPr id="2" name="Slide Number Placeholder 1"/>
          <p:cNvSpPr>
            <a:spLocks noGrp="1"/>
          </p:cNvSpPr>
          <p:nvPr>
            <p:ph type="sldNum" sz="quarter" idx="12"/>
          </p:nvPr>
        </p:nvSpPr>
        <p:spPr/>
        <p:txBody>
          <a:bodyPr/>
          <a:lstStyle/>
          <a:p>
            <a:fld id="{7E0891DF-768F-4733-AD97-4B83D9177C5F}" type="slidenum">
              <a:rPr lang="en-US" smtClean="0"/>
              <a:t>14</a:t>
            </a:fld>
            <a:endParaRPr lang="en-US"/>
          </a:p>
        </p:txBody>
      </p:sp>
    </p:spTree>
    <p:extLst>
      <p:ext uri="{BB962C8B-B14F-4D97-AF65-F5344CB8AC3E}">
        <p14:creationId xmlns:p14="http://schemas.microsoft.com/office/powerpoint/2010/main" val="792977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523999"/>
          </a:xfrm>
        </p:spPr>
        <p:txBody>
          <a:bodyPr/>
          <a:lstStyle/>
          <a:p>
            <a:r>
              <a:rPr lang="en-US" b="1" dirty="0" smtClean="0"/>
              <a:t>STAGE II: Departmental PRC’s review </a:t>
            </a:r>
            <a:endParaRPr lang="en-US" b="1" dirty="0"/>
          </a:p>
        </p:txBody>
      </p:sp>
      <p:sp>
        <p:nvSpPr>
          <p:cNvPr id="3" name="Subtitle 2"/>
          <p:cNvSpPr>
            <a:spLocks noGrp="1"/>
          </p:cNvSpPr>
          <p:nvPr>
            <p:ph type="subTitle" idx="1"/>
          </p:nvPr>
        </p:nvSpPr>
        <p:spPr>
          <a:xfrm>
            <a:off x="685800" y="2286000"/>
            <a:ext cx="8077200" cy="3962400"/>
          </a:xfrm>
        </p:spPr>
        <p:txBody>
          <a:bodyPr>
            <a:normAutofit/>
          </a:bodyPr>
          <a:lstStyle/>
          <a:p>
            <a:pPr marL="342900" lvl="0" indent="-342900" algn="l">
              <a:buFont typeface="Arial" panose="020B0604020202020204" pitchFamily="34" charset="0"/>
              <a:buChar char="•"/>
            </a:pPr>
            <a:r>
              <a:rPr lang="en-US" dirty="0" smtClean="0">
                <a:solidFill>
                  <a:schemeClr val="tx1"/>
                </a:solidFill>
              </a:rPr>
              <a:t>Once </a:t>
            </a:r>
            <a:r>
              <a:rPr lang="en-US" dirty="0" smtClean="0">
                <a:solidFill>
                  <a:schemeClr val="tx1"/>
                </a:solidFill>
              </a:rPr>
              <a:t>applicants click </a:t>
            </a:r>
            <a:r>
              <a:rPr lang="en-US" dirty="0" smtClean="0">
                <a:solidFill>
                  <a:schemeClr val="tx1"/>
                </a:solidFill>
              </a:rPr>
              <a:t>“OK” affirming that their application is complete, members of departmental PRC will receive an email notification with the link that will take them to the application  in Vibe.</a:t>
            </a:r>
          </a:p>
          <a:p>
            <a:pPr lvl="0" algn="l"/>
            <a:endParaRPr lang="en-US" dirty="0" smtClean="0">
              <a:solidFill>
                <a:schemeClr val="tx1"/>
              </a:solidFill>
            </a:endParaRPr>
          </a:p>
          <a:p>
            <a:pPr marL="342900" lvl="0" indent="-342900" algn="l">
              <a:buFont typeface="Arial" panose="020B0604020202020204" pitchFamily="34" charset="0"/>
              <a:buChar char="•"/>
            </a:pPr>
            <a:r>
              <a:rPr lang="en-US" dirty="0" smtClean="0">
                <a:solidFill>
                  <a:schemeClr val="tx1"/>
                </a:solidFill>
              </a:rPr>
              <a:t>Applicants will also receive an email.</a:t>
            </a:r>
          </a:p>
          <a:p>
            <a:pPr algn="l"/>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15</a:t>
            </a:fld>
            <a:endParaRPr lang="en-US"/>
          </a:p>
        </p:txBody>
      </p:sp>
    </p:spTree>
    <p:extLst>
      <p:ext uri="{BB962C8B-B14F-4D97-AF65-F5344CB8AC3E}">
        <p14:creationId xmlns:p14="http://schemas.microsoft.com/office/powerpoint/2010/main" val="26786255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696200" cy="369332"/>
          </a:xfrm>
          <a:prstGeom prst="rect">
            <a:avLst/>
          </a:prstGeom>
          <a:noFill/>
        </p:spPr>
        <p:txBody>
          <a:bodyPr wrap="square" rtlCol="0">
            <a:spAutoFit/>
          </a:bodyPr>
          <a:lstStyle/>
          <a:p>
            <a:r>
              <a:rPr lang="en-US" dirty="0" smtClean="0"/>
              <a:t>PRC members receive the following email: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990600"/>
            <a:ext cx="7665720" cy="238434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513423"/>
            <a:ext cx="7245679" cy="2209529"/>
          </a:xfrm>
          <a:prstGeom prst="rect">
            <a:avLst/>
          </a:prstGeom>
        </p:spPr>
      </p:pic>
      <p:sp>
        <p:nvSpPr>
          <p:cNvPr id="5" name="TextBox 4"/>
          <p:cNvSpPr txBox="1"/>
          <p:nvPr/>
        </p:nvSpPr>
        <p:spPr>
          <a:xfrm>
            <a:off x="381000" y="3869737"/>
            <a:ext cx="8039100" cy="369332"/>
          </a:xfrm>
          <a:prstGeom prst="rect">
            <a:avLst/>
          </a:prstGeom>
          <a:noFill/>
        </p:spPr>
        <p:txBody>
          <a:bodyPr wrap="square" rtlCol="0">
            <a:spAutoFit/>
          </a:bodyPr>
          <a:lstStyle/>
          <a:p>
            <a:r>
              <a:rPr lang="en-US" dirty="0"/>
              <a:t>A</a:t>
            </a:r>
            <a:r>
              <a:rPr lang="en-US" dirty="0" smtClean="0"/>
              <a:t>pplicant receives the following email:</a:t>
            </a:r>
            <a:endParaRPr lang="en-US" dirty="0"/>
          </a:p>
        </p:txBody>
      </p:sp>
      <p:sp>
        <p:nvSpPr>
          <p:cNvPr id="6" name="Slide Number Placeholder 5"/>
          <p:cNvSpPr>
            <a:spLocks noGrp="1"/>
          </p:cNvSpPr>
          <p:nvPr>
            <p:ph type="sldNum" sz="quarter" idx="12"/>
          </p:nvPr>
        </p:nvSpPr>
        <p:spPr/>
        <p:txBody>
          <a:bodyPr/>
          <a:lstStyle/>
          <a:p>
            <a:fld id="{7E0891DF-768F-4733-AD97-4B83D9177C5F}" type="slidenum">
              <a:rPr lang="en-US" smtClean="0"/>
              <a:t>16</a:t>
            </a:fld>
            <a:endParaRPr lang="en-US"/>
          </a:p>
        </p:txBody>
      </p:sp>
    </p:spTree>
    <p:extLst>
      <p:ext uri="{BB962C8B-B14F-4D97-AF65-F5344CB8AC3E}">
        <p14:creationId xmlns:p14="http://schemas.microsoft.com/office/powerpoint/2010/main" val="4648199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848600" cy="5016758"/>
          </a:xfrm>
          <a:prstGeom prst="rect">
            <a:avLst/>
          </a:prstGeom>
        </p:spPr>
        <p:txBody>
          <a:bodyPr wrap="square">
            <a:spAutoFit/>
          </a:bodyPr>
          <a:lstStyle/>
          <a:p>
            <a:pPr marL="285750" lvl="0" indent="-285750">
              <a:buFont typeface="Arial" panose="020B0604020202020204" pitchFamily="34" charset="0"/>
              <a:buChar char="•"/>
            </a:pPr>
            <a:r>
              <a:rPr lang="en-US" sz="2000" dirty="0"/>
              <a:t>The </a:t>
            </a:r>
            <a:r>
              <a:rPr lang="en-US" sz="2000" dirty="0" smtClean="0"/>
              <a:t>application </a:t>
            </a:r>
            <a:r>
              <a:rPr lang="en-US" sz="2000" dirty="0"/>
              <a:t>will now remain in the departmental PRC folder while the Committee </a:t>
            </a:r>
            <a:r>
              <a:rPr lang="en-US" sz="2000" dirty="0" smtClean="0"/>
              <a:t>considers the application</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smtClean="0"/>
              <a:t>At this stage, only members of departmental PRC</a:t>
            </a:r>
            <a:r>
              <a:rPr lang="en-US" sz="2000" dirty="0"/>
              <a:t> </a:t>
            </a:r>
            <a:r>
              <a:rPr lang="en-US" sz="2000" dirty="0" smtClean="0"/>
              <a:t>have modification rights to the folder with applications. Applicants have read-only access and </a:t>
            </a:r>
            <a:r>
              <a:rPr lang="en-US" sz="2000" b="1" dirty="0" smtClean="0"/>
              <a:t>cannot modify </a:t>
            </a:r>
            <a:r>
              <a:rPr lang="en-US" sz="2000" dirty="0" smtClean="0"/>
              <a:t>their application during this stage.</a:t>
            </a:r>
          </a:p>
          <a:p>
            <a:r>
              <a:rPr lang="en-US" sz="2000" dirty="0"/>
              <a:t> </a:t>
            </a:r>
          </a:p>
          <a:p>
            <a:pPr marL="285750" indent="-285750">
              <a:buFont typeface="Arial" panose="020B0604020202020204" pitchFamily="34" charset="0"/>
              <a:buChar char="•"/>
            </a:pPr>
            <a:r>
              <a:rPr lang="en-US" sz="2000" dirty="0"/>
              <a:t>Departmental PRC will send their </a:t>
            </a:r>
            <a:r>
              <a:rPr lang="en-US" sz="2000" dirty="0" smtClean="0"/>
              <a:t>initial recommendation </a:t>
            </a:r>
            <a:r>
              <a:rPr lang="en-US" sz="2000" dirty="0"/>
              <a:t>to the </a:t>
            </a:r>
            <a:r>
              <a:rPr lang="en-US" sz="2000" dirty="0" smtClean="0"/>
              <a:t>applicant by hard copy or email attachment </a:t>
            </a:r>
            <a:r>
              <a:rPr lang="en-US" sz="2000" u="sng" dirty="0" smtClean="0"/>
              <a:t>not using Vibe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Members of PRC and the applicant will sign the recommendation</a:t>
            </a:r>
          </a:p>
          <a:p>
            <a:endParaRPr lang="en-US" sz="2000" dirty="0" smtClean="0"/>
          </a:p>
          <a:p>
            <a:pPr marL="285750" indent="-285750">
              <a:buFont typeface="Arial" panose="020B0604020202020204" pitchFamily="34" charset="0"/>
              <a:buChar char="•"/>
            </a:pPr>
            <a:r>
              <a:rPr lang="en-US" sz="2000" dirty="0" smtClean="0"/>
              <a:t>Then the </a:t>
            </a:r>
            <a:r>
              <a:rPr lang="en-US" sz="2000" dirty="0"/>
              <a:t>Chair of d</a:t>
            </a:r>
            <a:r>
              <a:rPr lang="en-US" sz="2000" dirty="0" smtClean="0"/>
              <a:t>epartmental PRC will </a:t>
            </a:r>
            <a:r>
              <a:rPr lang="en-US" sz="2000" b="1" dirty="0" smtClean="0"/>
              <a:t>print, initial and upload the Checklist; </a:t>
            </a:r>
            <a:r>
              <a:rPr lang="en-US" sz="2000" b="1" dirty="0"/>
              <a:t>u</a:t>
            </a:r>
            <a:r>
              <a:rPr lang="en-US" sz="2000" b="1" dirty="0" smtClean="0"/>
              <a:t>pload the final recommendation </a:t>
            </a:r>
            <a:r>
              <a:rPr lang="en-US" sz="2000" dirty="0" smtClean="0"/>
              <a:t>and </a:t>
            </a:r>
            <a:r>
              <a:rPr lang="en-US" sz="2000" b="1" dirty="0" smtClean="0"/>
              <a:t>answer </a:t>
            </a:r>
            <a:r>
              <a:rPr lang="en-US" sz="2000" b="1" dirty="0"/>
              <a:t>the question </a:t>
            </a:r>
            <a:r>
              <a:rPr lang="en-US" sz="2000" dirty="0" smtClean="0"/>
              <a:t>“Send final recommendation to the candidate” as “OK” </a:t>
            </a:r>
            <a:r>
              <a:rPr lang="en-US" sz="2000" dirty="0"/>
              <a:t>in Vibe. </a:t>
            </a:r>
            <a:r>
              <a:rPr lang="en-US" sz="2000" dirty="0" smtClean="0"/>
              <a:t> </a:t>
            </a:r>
          </a:p>
          <a:p>
            <a:endParaRPr lang="en-US" sz="2000" dirty="0" smtClean="0"/>
          </a:p>
        </p:txBody>
      </p:sp>
      <p:sp>
        <p:nvSpPr>
          <p:cNvPr id="3" name="Slide Number Placeholder 2"/>
          <p:cNvSpPr>
            <a:spLocks noGrp="1"/>
          </p:cNvSpPr>
          <p:nvPr>
            <p:ph type="sldNum" sz="quarter" idx="12"/>
          </p:nvPr>
        </p:nvSpPr>
        <p:spPr/>
        <p:txBody>
          <a:bodyPr/>
          <a:lstStyle/>
          <a:p>
            <a:fld id="{7E0891DF-768F-4733-AD97-4B83D9177C5F}" type="slidenum">
              <a:rPr lang="en-US" smtClean="0"/>
              <a:t>17</a:t>
            </a:fld>
            <a:endParaRPr lang="en-US"/>
          </a:p>
        </p:txBody>
      </p:sp>
    </p:spTree>
    <p:extLst>
      <p:ext uri="{BB962C8B-B14F-4D97-AF65-F5344CB8AC3E}">
        <p14:creationId xmlns:p14="http://schemas.microsoft.com/office/powerpoint/2010/main" val="21362517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8445255" cy="1200329"/>
          </a:xfrm>
          <a:prstGeom prst="rect">
            <a:avLst/>
          </a:prstGeom>
          <a:noFill/>
        </p:spPr>
        <p:txBody>
          <a:bodyPr wrap="square" rtlCol="0">
            <a:spAutoFit/>
          </a:bodyPr>
          <a:lstStyle/>
          <a:p>
            <a:endParaRPr lang="en-US" dirty="0" smtClean="0"/>
          </a:p>
          <a:p>
            <a:r>
              <a:rPr lang="en-US" dirty="0" smtClean="0"/>
              <a:t>Follow </a:t>
            </a:r>
            <a:r>
              <a:rPr lang="en-US" dirty="0"/>
              <a:t>instructions on the top of the </a:t>
            </a:r>
            <a:r>
              <a:rPr lang="en-US" dirty="0" smtClean="0"/>
              <a:t>page:</a:t>
            </a:r>
            <a:r>
              <a:rPr lang="en-US" sz="1400" dirty="0" smtClean="0"/>
              <a:t>  </a:t>
            </a:r>
            <a:r>
              <a:rPr lang="en-US" dirty="0" smtClean="0"/>
              <a:t>When a member of the Departmental PRC follows the link in the email, they will see the applicant’s entry.  Note: the PRC should put an A. before their file name.</a:t>
            </a: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447800"/>
            <a:ext cx="8229599" cy="5152072"/>
          </a:xfrm>
          <a:prstGeom prst="rect">
            <a:avLst/>
          </a:prstGeom>
        </p:spPr>
      </p:pic>
      <p:sp>
        <p:nvSpPr>
          <p:cNvPr id="3" name="Slide Number Placeholder 2"/>
          <p:cNvSpPr>
            <a:spLocks noGrp="1"/>
          </p:cNvSpPr>
          <p:nvPr>
            <p:ph type="sldNum" sz="quarter" idx="12"/>
          </p:nvPr>
        </p:nvSpPr>
        <p:spPr/>
        <p:txBody>
          <a:bodyPr/>
          <a:lstStyle/>
          <a:p>
            <a:fld id="{7E0891DF-768F-4733-AD97-4B83D9177C5F}" type="slidenum">
              <a:rPr lang="en-US" smtClean="0"/>
              <a:t>18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143000"/>
            <a:ext cx="8305800" cy="5611405"/>
          </a:xfrm>
          <a:prstGeom prst="rect">
            <a:avLst/>
          </a:prstGeom>
        </p:spPr>
      </p:pic>
    </p:spTree>
    <p:extLst>
      <p:ext uri="{BB962C8B-B14F-4D97-AF65-F5344CB8AC3E}">
        <p14:creationId xmlns:p14="http://schemas.microsoft.com/office/powerpoint/2010/main" val="3364343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2400" dirty="0" smtClean="0"/>
              <a:t>Bottom of the page:  Please remember, only the chair of the PRC should click OK to submit recommendation:</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33772"/>
            <a:ext cx="8229600" cy="3858818"/>
          </a:xfrm>
        </p:spPr>
      </p:pic>
      <p:sp>
        <p:nvSpPr>
          <p:cNvPr id="2" name="Slide Number Placeholder 1"/>
          <p:cNvSpPr>
            <a:spLocks noGrp="1"/>
          </p:cNvSpPr>
          <p:nvPr>
            <p:ph type="sldNum" sz="quarter" idx="12"/>
          </p:nvPr>
        </p:nvSpPr>
        <p:spPr/>
        <p:txBody>
          <a:bodyPr/>
          <a:lstStyle/>
          <a:p>
            <a:fld id="{7E0891DF-768F-4733-AD97-4B83D9177C5F}" type="slidenum">
              <a:rPr lang="en-US" smtClean="0"/>
              <a:t>19</a:t>
            </a:fld>
            <a:endParaRPr lang="en-US"/>
          </a:p>
        </p:txBody>
      </p:sp>
    </p:spTree>
    <p:extLst>
      <p:ext uri="{BB962C8B-B14F-4D97-AF65-F5344CB8AC3E}">
        <p14:creationId xmlns:p14="http://schemas.microsoft.com/office/powerpoint/2010/main" val="17120780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Initial points</a:t>
            </a:r>
            <a:endParaRPr lang="en-US" b="1" dirty="0"/>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r>
              <a:rPr lang="en-US" dirty="0" smtClean="0"/>
              <a:t>Use of electronic means for submitting promotion applications is regulated by MOA#103. MOA#106 allowed candidates to retain read-only access to their application after it is submitted</a:t>
            </a:r>
          </a:p>
          <a:p>
            <a:pPr marL="0" indent="0">
              <a:buNone/>
            </a:pPr>
            <a:endParaRPr lang="en-US" dirty="0" smtClean="0"/>
          </a:p>
          <a:p>
            <a:r>
              <a:rPr lang="en-US" dirty="0" smtClean="0"/>
              <a:t>Vibe houses the materials of Standard Application, supporting documentation, </a:t>
            </a:r>
            <a:r>
              <a:rPr lang="en-US" b="1" dirty="0" smtClean="0"/>
              <a:t>final </a:t>
            </a:r>
            <a:r>
              <a:rPr lang="en-US" dirty="0"/>
              <a:t>recommendations and applicant’s responses to </a:t>
            </a:r>
            <a:r>
              <a:rPr lang="en-US" dirty="0" smtClean="0"/>
              <a:t>recommendations</a:t>
            </a:r>
          </a:p>
          <a:p>
            <a:endParaRPr lang="en-US" dirty="0" smtClean="0"/>
          </a:p>
          <a:p>
            <a:r>
              <a:rPr lang="en-US" dirty="0" smtClean="0"/>
              <a:t>Some </a:t>
            </a:r>
            <a:r>
              <a:rPr lang="en-US" dirty="0"/>
              <a:t>s</a:t>
            </a:r>
            <a:r>
              <a:rPr lang="en-US" dirty="0" smtClean="0"/>
              <a:t>upporting documentation can be submitted </a:t>
            </a:r>
            <a:r>
              <a:rPr lang="en-US" b="1" dirty="0" smtClean="0"/>
              <a:t>either </a:t>
            </a:r>
            <a:r>
              <a:rPr lang="en-US" dirty="0" smtClean="0"/>
              <a:t>in Vibe or in hard copy (</a:t>
            </a:r>
            <a:r>
              <a:rPr lang="en-US" dirty="0" err="1" smtClean="0"/>
              <a:t>eg</a:t>
            </a:r>
            <a:r>
              <a:rPr lang="en-US" dirty="0" smtClean="0"/>
              <a:t>, books)</a:t>
            </a:r>
          </a:p>
        </p:txBody>
      </p:sp>
      <p:sp>
        <p:nvSpPr>
          <p:cNvPr id="4" name="Slide Number Placeholder 3"/>
          <p:cNvSpPr>
            <a:spLocks noGrp="1"/>
          </p:cNvSpPr>
          <p:nvPr>
            <p:ph type="sldNum" sz="quarter" idx="12"/>
          </p:nvPr>
        </p:nvSpPr>
        <p:spPr/>
        <p:txBody>
          <a:bodyPr/>
          <a:lstStyle/>
          <a:p>
            <a:fld id="{7E0891DF-768F-4733-AD97-4B83D9177C5F}" type="slidenum">
              <a:rPr lang="en-US" smtClean="0"/>
              <a:t>2</a:t>
            </a:fld>
            <a:endParaRPr lang="en-US"/>
          </a:p>
        </p:txBody>
      </p:sp>
    </p:spTree>
    <p:extLst>
      <p:ext uri="{BB962C8B-B14F-4D97-AF65-F5344CB8AC3E}">
        <p14:creationId xmlns:p14="http://schemas.microsoft.com/office/powerpoint/2010/main" val="39478878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743200"/>
            <a:ext cx="5971565" cy="1300501"/>
          </a:xfrm>
          <a:prstGeom prst="rect">
            <a:avLst/>
          </a:prstGeom>
        </p:spPr>
      </p:pic>
      <p:sp>
        <p:nvSpPr>
          <p:cNvPr id="3" name="TextBox 2"/>
          <p:cNvSpPr txBox="1"/>
          <p:nvPr/>
        </p:nvSpPr>
        <p:spPr>
          <a:xfrm>
            <a:off x="304800" y="914400"/>
            <a:ext cx="6968989" cy="923330"/>
          </a:xfrm>
          <a:prstGeom prst="rect">
            <a:avLst/>
          </a:prstGeom>
          <a:noFill/>
        </p:spPr>
        <p:txBody>
          <a:bodyPr wrap="square" rtlCol="0">
            <a:spAutoFit/>
          </a:bodyPr>
          <a:lstStyle/>
          <a:p>
            <a:r>
              <a:rPr lang="en-US" dirty="0" smtClean="0"/>
              <a:t>After the Chair of the departmental PRC has uploaded the recommendation and the checklist and then and clicked “OK,” all members of PRC will see “Access denied” when clicking the link.</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20</a:t>
            </a:fld>
            <a:endParaRPr lang="en-US"/>
          </a:p>
        </p:txBody>
      </p:sp>
    </p:spTree>
    <p:extLst>
      <p:ext uri="{BB962C8B-B14F-4D97-AF65-F5344CB8AC3E}">
        <p14:creationId xmlns:p14="http://schemas.microsoft.com/office/powerpoint/2010/main" val="12631057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6553200" cy="1754327"/>
          </a:xfrm>
          <a:prstGeom prst="rect">
            <a:avLst/>
          </a:prstGeom>
          <a:noFill/>
        </p:spPr>
        <p:txBody>
          <a:bodyPr wrap="square" rtlCol="0">
            <a:spAutoFit/>
          </a:bodyPr>
          <a:lstStyle/>
          <a:p>
            <a:r>
              <a:rPr lang="en-US" dirty="0" smtClean="0"/>
              <a:t>Applicants will receive an email with a link to their applications. The rights to modify the application have been restored allowing applicants to upload their response to PRC’s final recommendation. **Please remember: Applicants are responsible for moving their applications forward in the Promotions process.  If you don’t choose OK to proceed, your application will not be considered.**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514600"/>
            <a:ext cx="8602275" cy="1895740"/>
          </a:xfrm>
          <a:prstGeom prst="rect">
            <a:avLst/>
          </a:prstGeom>
        </p:spPr>
      </p:pic>
      <p:sp>
        <p:nvSpPr>
          <p:cNvPr id="3" name="Slide Number Placeholder 2"/>
          <p:cNvSpPr>
            <a:spLocks noGrp="1"/>
          </p:cNvSpPr>
          <p:nvPr>
            <p:ph type="sldNum" sz="quarter" idx="12"/>
          </p:nvPr>
        </p:nvSpPr>
        <p:spPr/>
        <p:txBody>
          <a:bodyPr/>
          <a:lstStyle/>
          <a:p>
            <a:fld id="{7E0891DF-768F-4733-AD97-4B83D9177C5F}" type="slidenum">
              <a:rPr lang="en-US" smtClean="0"/>
              <a:t>21</a:t>
            </a:fld>
            <a:endParaRPr lang="en-US"/>
          </a:p>
        </p:txBody>
      </p:sp>
    </p:spTree>
    <p:extLst>
      <p:ext uri="{BB962C8B-B14F-4D97-AF65-F5344CB8AC3E}">
        <p14:creationId xmlns:p14="http://schemas.microsoft.com/office/powerpoint/2010/main" val="30695789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1200329"/>
          </a:xfrm>
          <a:prstGeom prst="rect">
            <a:avLst/>
          </a:prstGeom>
          <a:noFill/>
        </p:spPr>
        <p:txBody>
          <a:bodyPr wrap="square" rtlCol="0">
            <a:spAutoFit/>
          </a:bodyPr>
          <a:lstStyle/>
          <a:p>
            <a:r>
              <a:rPr lang="en-US" dirty="0" smtClean="0"/>
              <a:t>Applicant follows instructions at the top of the page. PRC’s recommendation is in the list of documents at the bottom of the page. Having uploaded their response, </a:t>
            </a:r>
            <a:r>
              <a:rPr lang="en-US" dirty="0" smtClean="0"/>
              <a:t>applicants choose </a:t>
            </a:r>
            <a:r>
              <a:rPr lang="en-US" dirty="0" smtClean="0"/>
              <a:t>Proceed or Withdraw. In case of withdrawal, their entry will be removed from the workflow</a:t>
            </a:r>
            <a:r>
              <a:rPr lang="en-US" dirty="0"/>
              <a:t> </a:t>
            </a:r>
            <a:r>
              <a:rPr lang="en-US" dirty="0" smtClean="0"/>
              <a:t>and archived. If they choose to “Proceed”, the application will go to </a:t>
            </a:r>
            <a:r>
              <a:rPr lang="en-US" dirty="0" smtClean="0"/>
              <a:t>the </a:t>
            </a:r>
            <a:r>
              <a:rPr lang="en-US" dirty="0" smtClean="0"/>
              <a:t>Dean.</a:t>
            </a:r>
            <a:endParaRPr lang="en-US" dirty="0"/>
          </a:p>
        </p:txBody>
      </p:sp>
      <p:sp>
        <p:nvSpPr>
          <p:cNvPr id="3" name="Slide Number Placeholder 2"/>
          <p:cNvSpPr>
            <a:spLocks noGrp="1"/>
          </p:cNvSpPr>
          <p:nvPr>
            <p:ph type="sldNum" sz="quarter" idx="12"/>
          </p:nvPr>
        </p:nvSpPr>
        <p:spPr/>
        <p:txBody>
          <a:bodyPr/>
          <a:lstStyle/>
          <a:p>
            <a:fld id="{7E0891DF-768F-4733-AD97-4B83D9177C5F}" type="slidenum">
              <a:rPr lang="en-US" smtClean="0"/>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280842"/>
            <a:ext cx="8686800" cy="5075508"/>
          </a:xfrm>
          <a:prstGeom prst="rect">
            <a:avLst/>
          </a:prstGeom>
        </p:spPr>
      </p:pic>
    </p:spTree>
    <p:extLst>
      <p:ext uri="{BB962C8B-B14F-4D97-AF65-F5344CB8AC3E}">
        <p14:creationId xmlns:p14="http://schemas.microsoft.com/office/powerpoint/2010/main" val="39730540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STAGE III: Dean’s review</a:t>
            </a:r>
          </a:p>
        </p:txBody>
      </p:sp>
      <p:sp>
        <p:nvSpPr>
          <p:cNvPr id="3" name="Subtitle 2"/>
          <p:cNvSpPr>
            <a:spLocks noGrp="1"/>
          </p:cNvSpPr>
          <p:nvPr>
            <p:ph type="subTitle" idx="1"/>
          </p:nvPr>
        </p:nvSpPr>
        <p:spPr/>
        <p:txBody>
          <a:bodyPr>
            <a:normAutofit/>
          </a:bodyPr>
          <a:lstStyle/>
          <a:p>
            <a:pPr algn="l"/>
            <a:r>
              <a:rPr lang="en-US" dirty="0"/>
              <a:t> </a:t>
            </a:r>
          </a:p>
          <a:p>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23</a:t>
            </a:fld>
            <a:endParaRPr lang="en-US"/>
          </a:p>
        </p:txBody>
      </p:sp>
    </p:spTree>
    <p:extLst>
      <p:ext uri="{BB962C8B-B14F-4D97-AF65-F5344CB8AC3E}">
        <p14:creationId xmlns:p14="http://schemas.microsoft.com/office/powerpoint/2010/main" val="5700204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229600" cy="369332"/>
          </a:xfrm>
          <a:prstGeom prst="rect">
            <a:avLst/>
          </a:prstGeom>
          <a:noFill/>
        </p:spPr>
        <p:txBody>
          <a:bodyPr wrap="square" rtlCol="0">
            <a:spAutoFit/>
          </a:bodyPr>
          <a:lstStyle/>
          <a:p>
            <a:r>
              <a:rPr lang="en-US" dirty="0" smtClean="0"/>
              <a:t>Dean of the School receives the following email: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25" y="1295400"/>
            <a:ext cx="8773749" cy="167663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800600"/>
            <a:ext cx="8163528" cy="1711999"/>
          </a:xfrm>
          <a:prstGeom prst="rect">
            <a:avLst/>
          </a:prstGeom>
        </p:spPr>
      </p:pic>
      <p:sp>
        <p:nvSpPr>
          <p:cNvPr id="5" name="TextBox 4"/>
          <p:cNvSpPr txBox="1"/>
          <p:nvPr/>
        </p:nvSpPr>
        <p:spPr>
          <a:xfrm>
            <a:off x="358254" y="3962400"/>
            <a:ext cx="4572000" cy="369332"/>
          </a:xfrm>
          <a:prstGeom prst="rect">
            <a:avLst/>
          </a:prstGeom>
          <a:noFill/>
        </p:spPr>
        <p:txBody>
          <a:bodyPr wrap="square" rtlCol="0">
            <a:spAutoFit/>
          </a:bodyPr>
          <a:lstStyle/>
          <a:p>
            <a:r>
              <a:rPr lang="en-US" dirty="0"/>
              <a:t>A</a:t>
            </a:r>
            <a:r>
              <a:rPr lang="en-US" dirty="0" smtClean="0"/>
              <a:t>pplicant receives the following email:</a:t>
            </a:r>
            <a:endParaRPr lang="en-US" dirty="0"/>
          </a:p>
        </p:txBody>
      </p:sp>
      <p:sp>
        <p:nvSpPr>
          <p:cNvPr id="6" name="Slide Number Placeholder 5"/>
          <p:cNvSpPr>
            <a:spLocks noGrp="1"/>
          </p:cNvSpPr>
          <p:nvPr>
            <p:ph type="sldNum" sz="quarter" idx="12"/>
          </p:nvPr>
        </p:nvSpPr>
        <p:spPr/>
        <p:txBody>
          <a:bodyPr/>
          <a:lstStyle/>
          <a:p>
            <a:fld id="{7E0891DF-768F-4733-AD97-4B83D9177C5F}" type="slidenum">
              <a:rPr lang="en-US" smtClean="0"/>
              <a:t>24</a:t>
            </a:fld>
            <a:endParaRPr lang="en-US"/>
          </a:p>
        </p:txBody>
      </p:sp>
    </p:spTree>
    <p:extLst>
      <p:ext uri="{BB962C8B-B14F-4D97-AF65-F5344CB8AC3E}">
        <p14:creationId xmlns:p14="http://schemas.microsoft.com/office/powerpoint/2010/main" val="36345042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646331"/>
          </a:xfrm>
          <a:prstGeom prst="rect">
            <a:avLst/>
          </a:prstGeom>
          <a:noFill/>
        </p:spPr>
        <p:txBody>
          <a:bodyPr wrap="square" rtlCol="0">
            <a:spAutoFit/>
          </a:bodyPr>
          <a:lstStyle/>
          <a:p>
            <a:r>
              <a:rPr lang="en-US" dirty="0" smtClean="0"/>
              <a:t>Dean follows the link in the email. Instructions are at the top. Applicant’s documents and PRC’s recommendation are at the bottom of the page. </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25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00910"/>
            <a:ext cx="8686800" cy="5455440"/>
          </a:xfrm>
          <a:prstGeom prst="rect">
            <a:avLst/>
          </a:prstGeom>
        </p:spPr>
      </p:pic>
    </p:spTree>
    <p:extLst>
      <p:ext uri="{BB962C8B-B14F-4D97-AF65-F5344CB8AC3E}">
        <p14:creationId xmlns:p14="http://schemas.microsoft.com/office/powerpoint/2010/main" val="18852438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82000" cy="5539979"/>
          </a:xfrm>
          <a:prstGeom prst="rect">
            <a:avLst/>
          </a:prstGeom>
        </p:spPr>
        <p:txBody>
          <a:bodyPr wrap="square">
            <a:spAutoFit/>
          </a:bodyPr>
          <a:lstStyle/>
          <a:p>
            <a:r>
              <a:rPr lang="en-US" sz="2800" dirty="0"/>
              <a:t> </a:t>
            </a:r>
          </a:p>
          <a:p>
            <a:pPr marL="285750" indent="-285750">
              <a:buFont typeface="Arial" panose="020B0604020202020204" pitchFamily="34" charset="0"/>
              <a:buChar char="•"/>
            </a:pPr>
            <a:r>
              <a:rPr lang="en-US" sz="2800" dirty="0" smtClean="0"/>
              <a:t>Deans will send their initial recommendations </a:t>
            </a:r>
            <a:r>
              <a:rPr lang="en-US" sz="2800" dirty="0"/>
              <a:t>to </a:t>
            </a:r>
            <a:r>
              <a:rPr lang="en-US" sz="2800" dirty="0" smtClean="0"/>
              <a:t>applicants in a hard copy or email attachment </a:t>
            </a:r>
            <a:r>
              <a:rPr lang="en-US" sz="2800" u="sng" dirty="0"/>
              <a:t>not using Vibe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If requested by the applicant, Dean will </a:t>
            </a:r>
            <a:r>
              <a:rPr lang="en-US" sz="2800" dirty="0"/>
              <a:t>meet with </a:t>
            </a:r>
            <a:r>
              <a:rPr lang="en-US" sz="2800" dirty="0" smtClean="0"/>
              <a:t>the applicant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After the meeting, </a:t>
            </a:r>
            <a:r>
              <a:rPr lang="en-US" sz="2800" dirty="0" smtClean="0"/>
              <a:t>Deans will </a:t>
            </a:r>
            <a:r>
              <a:rPr lang="en-US" sz="2800" b="1" dirty="0"/>
              <a:t>print, initial and upload the Checklist; upload </a:t>
            </a:r>
            <a:r>
              <a:rPr lang="en-US" sz="2800" b="1" dirty="0" smtClean="0"/>
              <a:t> their final </a:t>
            </a:r>
            <a:r>
              <a:rPr lang="en-US" sz="2800" b="1" dirty="0"/>
              <a:t>recommendation </a:t>
            </a:r>
            <a:r>
              <a:rPr lang="en-US" sz="2800" dirty="0"/>
              <a:t>and </a:t>
            </a:r>
            <a:r>
              <a:rPr lang="en-US" sz="2800" b="1" dirty="0"/>
              <a:t>answer the </a:t>
            </a:r>
            <a:r>
              <a:rPr lang="en-US" sz="2800" b="1" dirty="0" smtClean="0"/>
              <a:t>question</a:t>
            </a:r>
            <a:r>
              <a:rPr lang="en-US" sz="2800" dirty="0" smtClean="0"/>
              <a:t> “Send final recommendation to the candidate” </a:t>
            </a:r>
            <a:r>
              <a:rPr lang="en-US" sz="2800" dirty="0"/>
              <a:t>as </a:t>
            </a:r>
            <a:r>
              <a:rPr lang="en-US" sz="2800" dirty="0" smtClean="0"/>
              <a:t>“OK” in Vibe  </a:t>
            </a:r>
            <a:endParaRPr lang="en-US" sz="2800" dirty="0"/>
          </a:p>
          <a:p>
            <a:endParaRPr lang="en-US" dirty="0"/>
          </a:p>
        </p:txBody>
      </p:sp>
      <p:sp>
        <p:nvSpPr>
          <p:cNvPr id="3" name="Slide Number Placeholder 2"/>
          <p:cNvSpPr>
            <a:spLocks noGrp="1"/>
          </p:cNvSpPr>
          <p:nvPr>
            <p:ph type="sldNum" sz="quarter" idx="12"/>
          </p:nvPr>
        </p:nvSpPr>
        <p:spPr/>
        <p:txBody>
          <a:bodyPr/>
          <a:lstStyle/>
          <a:p>
            <a:fld id="{7E0891DF-768F-4733-AD97-4B83D9177C5F}" type="slidenum">
              <a:rPr lang="en-US" smtClean="0"/>
              <a:t>26</a:t>
            </a:fld>
            <a:endParaRPr lang="en-US"/>
          </a:p>
        </p:txBody>
      </p:sp>
    </p:spTree>
    <p:extLst>
      <p:ext uri="{BB962C8B-B14F-4D97-AF65-F5344CB8AC3E}">
        <p14:creationId xmlns:p14="http://schemas.microsoft.com/office/powerpoint/2010/main" val="4844194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200400"/>
            <a:ext cx="7021238" cy="1529101"/>
          </a:xfrm>
          <a:prstGeom prst="rect">
            <a:avLst/>
          </a:prstGeom>
        </p:spPr>
      </p:pic>
      <p:sp>
        <p:nvSpPr>
          <p:cNvPr id="3" name="TextBox 2"/>
          <p:cNvSpPr txBox="1"/>
          <p:nvPr/>
        </p:nvSpPr>
        <p:spPr>
          <a:xfrm>
            <a:off x="1066800" y="609600"/>
            <a:ext cx="6934200" cy="646331"/>
          </a:xfrm>
          <a:prstGeom prst="rect">
            <a:avLst/>
          </a:prstGeom>
          <a:noFill/>
        </p:spPr>
        <p:txBody>
          <a:bodyPr wrap="square" rtlCol="0">
            <a:spAutoFit/>
          </a:bodyPr>
          <a:lstStyle/>
          <a:p>
            <a:r>
              <a:rPr lang="en-US" dirty="0" smtClean="0"/>
              <a:t>After Deans click OK to send their final recommendation to the applicant, they </a:t>
            </a:r>
            <a:r>
              <a:rPr lang="en-US" dirty="0"/>
              <a:t>s</a:t>
            </a:r>
            <a:r>
              <a:rPr lang="en-US" dirty="0" smtClean="0"/>
              <a:t>ee “Access denied.”</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27</a:t>
            </a:fld>
            <a:endParaRPr lang="en-US"/>
          </a:p>
        </p:txBody>
      </p:sp>
    </p:spTree>
    <p:extLst>
      <p:ext uri="{BB962C8B-B14F-4D97-AF65-F5344CB8AC3E}">
        <p14:creationId xmlns:p14="http://schemas.microsoft.com/office/powerpoint/2010/main" val="20350299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305800" cy="923330"/>
          </a:xfrm>
          <a:prstGeom prst="rect">
            <a:avLst/>
          </a:prstGeom>
          <a:noFill/>
        </p:spPr>
        <p:txBody>
          <a:bodyPr wrap="square" rtlCol="0">
            <a:spAutoFit/>
          </a:bodyPr>
          <a:lstStyle/>
          <a:p>
            <a:r>
              <a:rPr lang="en-US" dirty="0" smtClean="0"/>
              <a:t>After Deans have uploaded their final recommendations and clicked OK to send back to the applicant, </a:t>
            </a:r>
            <a:r>
              <a:rPr lang="en-US" dirty="0" smtClean="0"/>
              <a:t>applicants receive </a:t>
            </a:r>
            <a:r>
              <a:rPr lang="en-US" dirty="0" smtClean="0"/>
              <a:t>an email giving modification rights to the application. Applicants can then click the link to review Dean’s final recommendation.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362200"/>
            <a:ext cx="8707065" cy="1943371"/>
          </a:xfrm>
          <a:prstGeom prst="rect">
            <a:avLst/>
          </a:prstGeom>
        </p:spPr>
      </p:pic>
      <p:sp>
        <p:nvSpPr>
          <p:cNvPr id="4" name="Slide Number Placeholder 3"/>
          <p:cNvSpPr>
            <a:spLocks noGrp="1"/>
          </p:cNvSpPr>
          <p:nvPr>
            <p:ph type="sldNum" sz="quarter" idx="12"/>
          </p:nvPr>
        </p:nvSpPr>
        <p:spPr/>
        <p:txBody>
          <a:bodyPr/>
          <a:lstStyle/>
          <a:p>
            <a:fld id="{7E0891DF-768F-4733-AD97-4B83D9177C5F}" type="slidenum">
              <a:rPr lang="en-US" smtClean="0"/>
              <a:t>28</a:t>
            </a:fld>
            <a:endParaRPr lang="en-US"/>
          </a:p>
        </p:txBody>
      </p:sp>
    </p:spTree>
    <p:extLst>
      <p:ext uri="{BB962C8B-B14F-4D97-AF65-F5344CB8AC3E}">
        <p14:creationId xmlns:p14="http://schemas.microsoft.com/office/powerpoint/2010/main" val="25281586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799" y="228600"/>
            <a:ext cx="8001000" cy="1200329"/>
          </a:xfrm>
          <a:prstGeom prst="rect">
            <a:avLst/>
          </a:prstGeom>
          <a:noFill/>
        </p:spPr>
        <p:txBody>
          <a:bodyPr wrap="square" rtlCol="0">
            <a:spAutoFit/>
          </a:bodyPr>
          <a:lstStyle/>
          <a:p>
            <a:r>
              <a:rPr lang="en-US" dirty="0" smtClean="0"/>
              <a:t>After reviewing the Dean’s final recommendation, the applicant may upload a response. The applicant has to choose Proceed or Withdraw. Withdrawing will remove the application from the process. Proceeding will send the application to the CPTC.</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29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9" y="1387268"/>
            <a:ext cx="8686799" cy="4989864"/>
          </a:xfrm>
          <a:prstGeom prst="rect">
            <a:avLst/>
          </a:prstGeom>
        </p:spPr>
      </p:pic>
    </p:spTree>
    <p:extLst>
      <p:ext uri="{BB962C8B-B14F-4D97-AF65-F5344CB8AC3E}">
        <p14:creationId xmlns:p14="http://schemas.microsoft.com/office/powerpoint/2010/main" val="33990572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Vibe does not function like Google Drive.  You cannot store documents in Vibe and access them later. You cannot reuse these materials for other Vibe applications (</a:t>
            </a:r>
            <a:r>
              <a:rPr lang="en-US" dirty="0" err="1" smtClean="0"/>
              <a:t>eg</a:t>
            </a:r>
            <a:r>
              <a:rPr lang="en-US" dirty="0" smtClean="0"/>
              <a:t>, SOSA)</a:t>
            </a:r>
          </a:p>
          <a:p>
            <a:r>
              <a:rPr lang="en-US" dirty="0" smtClean="0"/>
              <a:t>Make sure you retain copies of all your documents.   </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3</a:t>
            </a:fld>
            <a:endParaRPr lang="en-US"/>
          </a:p>
        </p:txBody>
      </p:sp>
    </p:spTree>
    <p:extLst>
      <p:ext uri="{BB962C8B-B14F-4D97-AF65-F5344CB8AC3E}">
        <p14:creationId xmlns:p14="http://schemas.microsoft.com/office/powerpoint/2010/main" val="3410219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STAGE IV: </a:t>
            </a:r>
            <a:r>
              <a:rPr lang="en-US" b="1" dirty="0" smtClean="0"/>
              <a:t>CPTC’s </a:t>
            </a:r>
            <a:r>
              <a:rPr lang="en-US" b="1" dirty="0"/>
              <a:t>review</a:t>
            </a:r>
          </a:p>
        </p:txBody>
      </p:sp>
      <p:sp>
        <p:nvSpPr>
          <p:cNvPr id="5" name="Content Placeholder 4"/>
          <p:cNvSpPr>
            <a:spLocks noGrp="1"/>
          </p:cNvSpPr>
          <p:nvPr>
            <p:ph idx="1"/>
          </p:nvPr>
        </p:nvSpPr>
        <p:spPr/>
        <p:txBody>
          <a:bodyPr>
            <a:normAutofit/>
          </a:bodyPr>
          <a:lstStyle/>
          <a:p>
            <a:pPr lvl="0"/>
            <a:r>
              <a:rPr lang="en-US" dirty="0"/>
              <a:t>Once </a:t>
            </a:r>
            <a:r>
              <a:rPr lang="en-US" dirty="0" smtClean="0"/>
              <a:t>the candidate clicks “Proceed”, </a:t>
            </a:r>
            <a:r>
              <a:rPr lang="en-US" dirty="0"/>
              <a:t>the </a:t>
            </a:r>
            <a:r>
              <a:rPr lang="en-US" dirty="0" smtClean="0"/>
              <a:t>application will </a:t>
            </a:r>
            <a:r>
              <a:rPr lang="en-US" dirty="0"/>
              <a:t>be moved to the </a:t>
            </a:r>
            <a:r>
              <a:rPr lang="en-US" dirty="0" smtClean="0"/>
              <a:t>CPTC’s folder </a:t>
            </a:r>
          </a:p>
          <a:p>
            <a:pPr lvl="0"/>
            <a:r>
              <a:rPr lang="en-US" dirty="0"/>
              <a:t>Members of </a:t>
            </a:r>
            <a:r>
              <a:rPr lang="en-US" dirty="0" smtClean="0"/>
              <a:t>CPTC will </a:t>
            </a:r>
            <a:r>
              <a:rPr lang="en-US" dirty="0"/>
              <a:t>receive an email </a:t>
            </a:r>
            <a:r>
              <a:rPr lang="en-US" dirty="0" smtClean="0"/>
              <a:t>notification with </a:t>
            </a:r>
            <a:r>
              <a:rPr lang="en-US" dirty="0"/>
              <a:t>the link </a:t>
            </a:r>
            <a:r>
              <a:rPr lang="en-US" dirty="0" smtClean="0"/>
              <a:t>to application</a:t>
            </a:r>
          </a:p>
          <a:p>
            <a:pPr lvl="0"/>
            <a:r>
              <a:rPr lang="en-US" dirty="0" smtClean="0"/>
              <a:t>Only </a:t>
            </a:r>
            <a:r>
              <a:rPr lang="en-US" dirty="0"/>
              <a:t>members of the </a:t>
            </a:r>
            <a:r>
              <a:rPr lang="en-US" dirty="0" smtClean="0"/>
              <a:t>CPTC will have </a:t>
            </a:r>
            <a:r>
              <a:rPr lang="en-US" dirty="0"/>
              <a:t>access to </a:t>
            </a:r>
            <a:r>
              <a:rPr lang="en-US" dirty="0" smtClean="0"/>
              <a:t>the CPTC folder </a:t>
            </a:r>
          </a:p>
          <a:p>
            <a:pPr lvl="0"/>
            <a:r>
              <a:rPr lang="en-US" dirty="0" smtClean="0"/>
              <a:t>As before, </a:t>
            </a:r>
            <a:r>
              <a:rPr lang="en-US" dirty="0" smtClean="0"/>
              <a:t>the applicant has </a:t>
            </a:r>
            <a:r>
              <a:rPr lang="en-US" dirty="0" smtClean="0"/>
              <a:t>read-only access to </a:t>
            </a:r>
            <a:r>
              <a:rPr lang="en-US" dirty="0" smtClean="0"/>
              <a:t>the application</a:t>
            </a:r>
            <a:endParaRPr lang="en-US" dirty="0"/>
          </a:p>
          <a:p>
            <a:endParaRPr lang="en-US" dirty="0"/>
          </a:p>
        </p:txBody>
      </p:sp>
      <p:sp>
        <p:nvSpPr>
          <p:cNvPr id="2" name="Slide Number Placeholder 1"/>
          <p:cNvSpPr>
            <a:spLocks noGrp="1"/>
          </p:cNvSpPr>
          <p:nvPr>
            <p:ph type="sldNum" sz="quarter" idx="12"/>
          </p:nvPr>
        </p:nvSpPr>
        <p:spPr/>
        <p:txBody>
          <a:bodyPr/>
          <a:lstStyle/>
          <a:p>
            <a:fld id="{7E0891DF-768F-4733-AD97-4B83D9177C5F}" type="slidenum">
              <a:rPr lang="en-US" smtClean="0"/>
              <a:t>30</a:t>
            </a:fld>
            <a:endParaRPr lang="en-US"/>
          </a:p>
        </p:txBody>
      </p:sp>
    </p:spTree>
    <p:extLst>
      <p:ext uri="{BB962C8B-B14F-4D97-AF65-F5344CB8AC3E}">
        <p14:creationId xmlns:p14="http://schemas.microsoft.com/office/powerpoint/2010/main" val="28831082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7239000" cy="646331"/>
          </a:xfrm>
          <a:prstGeom prst="rect">
            <a:avLst/>
          </a:prstGeom>
          <a:noFill/>
        </p:spPr>
        <p:txBody>
          <a:bodyPr wrap="square" rtlCol="0">
            <a:spAutoFit/>
          </a:bodyPr>
          <a:lstStyle/>
          <a:p>
            <a:r>
              <a:rPr lang="en-US" dirty="0" smtClean="0"/>
              <a:t>The members of the CPTC receive the following email (incorrectly noted as CPC on Vibe):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957" y="1219200"/>
            <a:ext cx="7482485" cy="146486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311" y="4419600"/>
            <a:ext cx="7220554" cy="1463196"/>
          </a:xfrm>
          <a:prstGeom prst="rect">
            <a:avLst/>
          </a:prstGeom>
        </p:spPr>
      </p:pic>
      <p:sp>
        <p:nvSpPr>
          <p:cNvPr id="5" name="TextBox 4"/>
          <p:cNvSpPr txBox="1"/>
          <p:nvPr/>
        </p:nvSpPr>
        <p:spPr>
          <a:xfrm>
            <a:off x="228600" y="3382408"/>
            <a:ext cx="7467599" cy="369332"/>
          </a:xfrm>
          <a:prstGeom prst="rect">
            <a:avLst/>
          </a:prstGeom>
          <a:noFill/>
        </p:spPr>
        <p:txBody>
          <a:bodyPr wrap="square" rtlCol="0">
            <a:spAutoFit/>
          </a:bodyPr>
          <a:lstStyle/>
          <a:p>
            <a:r>
              <a:rPr lang="en-US" dirty="0"/>
              <a:t>A</a:t>
            </a:r>
            <a:r>
              <a:rPr lang="en-US" dirty="0" smtClean="0"/>
              <a:t>pplicant receives the following email:</a:t>
            </a:r>
            <a:endParaRPr lang="en-US" dirty="0"/>
          </a:p>
        </p:txBody>
      </p:sp>
      <p:sp>
        <p:nvSpPr>
          <p:cNvPr id="6" name="Slide Number Placeholder 5"/>
          <p:cNvSpPr>
            <a:spLocks noGrp="1"/>
          </p:cNvSpPr>
          <p:nvPr>
            <p:ph type="sldNum" sz="quarter" idx="12"/>
          </p:nvPr>
        </p:nvSpPr>
        <p:spPr/>
        <p:txBody>
          <a:bodyPr/>
          <a:lstStyle/>
          <a:p>
            <a:fld id="{7E0891DF-768F-4733-AD97-4B83D9177C5F}" type="slidenum">
              <a:rPr lang="en-US" smtClean="0"/>
              <a:t>31</a:t>
            </a:fld>
            <a:endParaRPr lang="en-US"/>
          </a:p>
        </p:txBody>
      </p:sp>
    </p:spTree>
    <p:extLst>
      <p:ext uri="{BB962C8B-B14F-4D97-AF65-F5344CB8AC3E}">
        <p14:creationId xmlns:p14="http://schemas.microsoft.com/office/powerpoint/2010/main" val="95855770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
            <a:ext cx="8001000" cy="1477328"/>
          </a:xfrm>
          <a:prstGeom prst="rect">
            <a:avLst/>
          </a:prstGeom>
          <a:noFill/>
        </p:spPr>
        <p:txBody>
          <a:bodyPr wrap="square" rtlCol="0">
            <a:spAutoFit/>
          </a:bodyPr>
          <a:lstStyle/>
          <a:p>
            <a:r>
              <a:rPr lang="en-US" dirty="0" smtClean="0"/>
              <a:t>CPTC members follow the link to see the application. Please note and follow instructions at the top of the page. After the completion of review, the </a:t>
            </a:r>
            <a:r>
              <a:rPr lang="en-US" b="1" dirty="0" smtClean="0"/>
              <a:t>Chair of CPTC </a:t>
            </a:r>
            <a:r>
              <a:rPr lang="en-US" dirty="0" smtClean="0"/>
              <a:t>uploads the recommendation and clicks “OK” to send the application on to the Provost. Reminder: the chair of CPTC should put A. before the recommendation name.</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32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76529"/>
            <a:ext cx="8686800" cy="5297419"/>
          </a:xfrm>
          <a:prstGeom prst="rect">
            <a:avLst/>
          </a:prstGeom>
        </p:spPr>
      </p:pic>
    </p:spTree>
    <p:extLst>
      <p:ext uri="{BB962C8B-B14F-4D97-AF65-F5344CB8AC3E}">
        <p14:creationId xmlns:p14="http://schemas.microsoft.com/office/powerpoint/2010/main" val="42882512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Note</a:t>
            </a:r>
            <a:endParaRPr lang="en-US" dirty="0"/>
          </a:p>
        </p:txBody>
      </p:sp>
      <p:sp>
        <p:nvSpPr>
          <p:cNvPr id="4" name="Content Placeholder 3"/>
          <p:cNvSpPr>
            <a:spLocks noGrp="1"/>
          </p:cNvSpPr>
          <p:nvPr>
            <p:ph idx="1"/>
          </p:nvPr>
        </p:nvSpPr>
        <p:spPr/>
        <p:txBody>
          <a:bodyPr/>
          <a:lstStyle/>
          <a:p>
            <a:r>
              <a:rPr lang="en-US" dirty="0" smtClean="0"/>
              <a:t>Unlike the previous and subsequent stages, any appeal of the CPTC’s decision will take place during a hearing rather than through the uploading of a written response.</a:t>
            </a:r>
            <a:endParaRPr lang="en-US" dirty="0"/>
          </a:p>
        </p:txBody>
      </p:sp>
      <p:sp>
        <p:nvSpPr>
          <p:cNvPr id="2" name="Slide Number Placeholder 1"/>
          <p:cNvSpPr>
            <a:spLocks noGrp="1"/>
          </p:cNvSpPr>
          <p:nvPr>
            <p:ph type="sldNum" sz="quarter" idx="12"/>
          </p:nvPr>
        </p:nvSpPr>
        <p:spPr/>
        <p:txBody>
          <a:bodyPr/>
          <a:lstStyle/>
          <a:p>
            <a:fld id="{7E0891DF-768F-4733-AD97-4B83D9177C5F}" type="slidenum">
              <a:rPr lang="en-US" smtClean="0"/>
              <a:t>33</a:t>
            </a:fld>
            <a:endParaRPr lang="en-US"/>
          </a:p>
        </p:txBody>
      </p:sp>
    </p:spTree>
    <p:extLst>
      <p:ext uri="{BB962C8B-B14F-4D97-AF65-F5344CB8AC3E}">
        <p14:creationId xmlns:p14="http://schemas.microsoft.com/office/powerpoint/2010/main" val="1059876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 </a:t>
            </a:r>
            <a:r>
              <a:rPr lang="en-US" b="1" dirty="0" smtClean="0"/>
              <a:t>VI: Provost’s </a:t>
            </a:r>
            <a:r>
              <a:rPr lang="en-US" b="1" dirty="0"/>
              <a:t>review</a:t>
            </a:r>
          </a:p>
        </p:txBody>
      </p:sp>
      <p:sp>
        <p:nvSpPr>
          <p:cNvPr id="3" name="Content Placeholder 2"/>
          <p:cNvSpPr>
            <a:spLocks noGrp="1"/>
          </p:cNvSpPr>
          <p:nvPr>
            <p:ph idx="1"/>
          </p:nvPr>
        </p:nvSpPr>
        <p:spPr/>
        <p:txBody>
          <a:bodyPr/>
          <a:lstStyle/>
          <a:p>
            <a:pPr marL="0" indent="0">
              <a:buNone/>
            </a:pPr>
            <a:endParaRPr lang="en-US" dirty="0" smtClean="0"/>
          </a:p>
          <a:p>
            <a:r>
              <a:rPr lang="en-US" dirty="0" smtClean="0"/>
              <a:t>Once CPTC’s </a:t>
            </a:r>
            <a:r>
              <a:rPr lang="en-US" dirty="0"/>
              <a:t>recommendation </a:t>
            </a:r>
            <a:r>
              <a:rPr lang="en-US" dirty="0" smtClean="0"/>
              <a:t>has been </a:t>
            </a:r>
            <a:r>
              <a:rPr lang="en-US" dirty="0"/>
              <a:t>uploaded, </a:t>
            </a:r>
            <a:r>
              <a:rPr lang="en-US" dirty="0" smtClean="0"/>
              <a:t>the Provost </a:t>
            </a:r>
            <a:r>
              <a:rPr lang="en-US" dirty="0"/>
              <a:t>will receive an </a:t>
            </a:r>
            <a:r>
              <a:rPr lang="en-US" dirty="0" smtClean="0"/>
              <a:t>email notification</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34</a:t>
            </a:fld>
            <a:endParaRPr lang="en-US"/>
          </a:p>
        </p:txBody>
      </p:sp>
    </p:spTree>
    <p:extLst>
      <p:ext uri="{BB962C8B-B14F-4D97-AF65-F5344CB8AC3E}">
        <p14:creationId xmlns:p14="http://schemas.microsoft.com/office/powerpoint/2010/main" val="385052579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391400" cy="369332"/>
          </a:xfrm>
          <a:prstGeom prst="rect">
            <a:avLst/>
          </a:prstGeom>
          <a:noFill/>
        </p:spPr>
        <p:txBody>
          <a:bodyPr wrap="square" rtlCol="0">
            <a:spAutoFit/>
          </a:bodyPr>
          <a:lstStyle/>
          <a:p>
            <a:r>
              <a:rPr lang="en-US" dirty="0" smtClean="0"/>
              <a:t>Provost receives the following email: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990600"/>
            <a:ext cx="6248400" cy="153932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495800"/>
            <a:ext cx="6043047" cy="1314581"/>
          </a:xfrm>
          <a:prstGeom prst="rect">
            <a:avLst/>
          </a:prstGeom>
        </p:spPr>
      </p:pic>
      <p:sp>
        <p:nvSpPr>
          <p:cNvPr id="5" name="TextBox 4"/>
          <p:cNvSpPr txBox="1"/>
          <p:nvPr/>
        </p:nvSpPr>
        <p:spPr>
          <a:xfrm>
            <a:off x="609600" y="3143532"/>
            <a:ext cx="6679123" cy="646331"/>
          </a:xfrm>
          <a:prstGeom prst="rect">
            <a:avLst/>
          </a:prstGeom>
          <a:noFill/>
        </p:spPr>
        <p:txBody>
          <a:bodyPr wrap="square" rtlCol="0">
            <a:spAutoFit/>
          </a:bodyPr>
          <a:lstStyle/>
          <a:p>
            <a:r>
              <a:rPr lang="en-US" dirty="0"/>
              <a:t>A</a:t>
            </a:r>
            <a:r>
              <a:rPr lang="en-US" dirty="0" smtClean="0"/>
              <a:t>pplicant receives the following email: Remember to follow link and move the application forward.</a:t>
            </a:r>
            <a:endParaRPr lang="en-US" dirty="0"/>
          </a:p>
        </p:txBody>
      </p:sp>
      <p:sp>
        <p:nvSpPr>
          <p:cNvPr id="6" name="Slide Number Placeholder 5"/>
          <p:cNvSpPr>
            <a:spLocks noGrp="1"/>
          </p:cNvSpPr>
          <p:nvPr>
            <p:ph type="sldNum" sz="quarter" idx="12"/>
          </p:nvPr>
        </p:nvSpPr>
        <p:spPr/>
        <p:txBody>
          <a:bodyPr/>
          <a:lstStyle/>
          <a:p>
            <a:fld id="{7E0891DF-768F-4733-AD97-4B83D9177C5F}" type="slidenum">
              <a:rPr lang="en-US" smtClean="0"/>
              <a:t>35</a:t>
            </a:fld>
            <a:endParaRPr lang="en-US"/>
          </a:p>
        </p:txBody>
      </p:sp>
    </p:spTree>
    <p:extLst>
      <p:ext uri="{BB962C8B-B14F-4D97-AF65-F5344CB8AC3E}">
        <p14:creationId xmlns:p14="http://schemas.microsoft.com/office/powerpoint/2010/main" val="180881214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682" y="152400"/>
            <a:ext cx="8072718" cy="1200329"/>
          </a:xfrm>
          <a:prstGeom prst="rect">
            <a:avLst/>
          </a:prstGeom>
          <a:noFill/>
        </p:spPr>
        <p:txBody>
          <a:bodyPr wrap="square" rtlCol="0">
            <a:spAutoFit/>
          </a:bodyPr>
          <a:lstStyle/>
          <a:p>
            <a:r>
              <a:rPr lang="en-US" dirty="0" smtClean="0"/>
              <a:t>Provost follows the link to see the application. Instructions are at the top and documents at the bottom of the page.  Provost uploads the recommendation and clicks “OK” to send the entry back to the applicant for a response.</a:t>
            </a:r>
          </a:p>
          <a:p>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36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82" y="1256054"/>
            <a:ext cx="8225118" cy="5100295"/>
          </a:xfrm>
          <a:prstGeom prst="rect">
            <a:avLst/>
          </a:prstGeom>
        </p:spPr>
      </p:pic>
    </p:spTree>
    <p:extLst>
      <p:ext uri="{BB962C8B-B14F-4D97-AF65-F5344CB8AC3E}">
        <p14:creationId xmlns:p14="http://schemas.microsoft.com/office/powerpoint/2010/main" val="3463907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6629400" cy="1200329"/>
          </a:xfrm>
          <a:prstGeom prst="rect">
            <a:avLst/>
          </a:prstGeom>
          <a:noFill/>
        </p:spPr>
        <p:txBody>
          <a:bodyPr wrap="square" rtlCol="0">
            <a:spAutoFit/>
          </a:bodyPr>
          <a:lstStyle/>
          <a:p>
            <a:r>
              <a:rPr lang="en-US" dirty="0" smtClean="0"/>
              <a:t>Applicants receive </a:t>
            </a:r>
            <a:r>
              <a:rPr lang="en-US" dirty="0"/>
              <a:t>an email giving them modification rights to their </a:t>
            </a:r>
            <a:r>
              <a:rPr lang="en-US" dirty="0" smtClean="0"/>
              <a:t>applications. Applicants </a:t>
            </a:r>
            <a:r>
              <a:rPr lang="en-US" dirty="0"/>
              <a:t>then </a:t>
            </a:r>
            <a:r>
              <a:rPr lang="en-US" dirty="0" smtClean="0"/>
              <a:t>click </a:t>
            </a:r>
            <a:r>
              <a:rPr lang="en-US" dirty="0"/>
              <a:t>the link to review </a:t>
            </a:r>
            <a:r>
              <a:rPr lang="en-US" dirty="0" smtClean="0"/>
              <a:t>Provost’s </a:t>
            </a:r>
            <a:r>
              <a:rPr lang="en-US" dirty="0"/>
              <a:t>final recommendation.</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2526" y="1676400"/>
            <a:ext cx="6782747" cy="1905266"/>
          </a:xfrm>
          <a:prstGeom prst="rect">
            <a:avLst/>
          </a:prstGeom>
        </p:spPr>
      </p:pic>
      <p:sp>
        <p:nvSpPr>
          <p:cNvPr id="4" name="Slide Number Placeholder 3"/>
          <p:cNvSpPr>
            <a:spLocks noGrp="1"/>
          </p:cNvSpPr>
          <p:nvPr>
            <p:ph type="sldNum" sz="quarter" idx="12"/>
          </p:nvPr>
        </p:nvSpPr>
        <p:spPr/>
        <p:txBody>
          <a:bodyPr/>
          <a:lstStyle/>
          <a:p>
            <a:fld id="{7E0891DF-768F-4733-AD97-4B83D9177C5F}" type="slidenum">
              <a:rPr lang="en-US" smtClean="0"/>
              <a:t>37</a:t>
            </a:fld>
            <a:endParaRPr lang="en-US"/>
          </a:p>
        </p:txBody>
      </p:sp>
    </p:spTree>
    <p:extLst>
      <p:ext uri="{BB962C8B-B14F-4D97-AF65-F5344CB8AC3E}">
        <p14:creationId xmlns:p14="http://schemas.microsoft.com/office/powerpoint/2010/main" val="3422586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28600"/>
            <a:ext cx="7315200" cy="1477328"/>
          </a:xfrm>
          <a:prstGeom prst="rect">
            <a:avLst/>
          </a:prstGeom>
          <a:noFill/>
        </p:spPr>
        <p:txBody>
          <a:bodyPr wrap="square" rtlCol="0">
            <a:spAutoFit/>
          </a:bodyPr>
          <a:lstStyle/>
          <a:p>
            <a:r>
              <a:rPr lang="en-US" dirty="0" smtClean="0"/>
              <a:t>After applicants have reviewed Provost’s recommendation, they decide to Proceed or Withdraw. Withdrawing does the same as before. Proceeding sends the application to President.  Remember: you need to click OK to send the application to the President.  Appeals are in writing and uploaded. </a:t>
            </a:r>
          </a:p>
          <a:p>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38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524000"/>
            <a:ext cx="8153400" cy="4999688"/>
          </a:xfrm>
          <a:prstGeom prst="rect">
            <a:avLst/>
          </a:prstGeom>
        </p:spPr>
      </p:pic>
    </p:spTree>
    <p:extLst>
      <p:ext uri="{BB962C8B-B14F-4D97-AF65-F5344CB8AC3E}">
        <p14:creationId xmlns:p14="http://schemas.microsoft.com/office/powerpoint/2010/main" val="562242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STAGE V: </a:t>
            </a:r>
            <a:r>
              <a:rPr lang="en-US" b="1" dirty="0" smtClean="0"/>
              <a:t>President’s </a:t>
            </a:r>
            <a:r>
              <a:rPr lang="en-US" b="1" dirty="0"/>
              <a:t>review</a:t>
            </a:r>
          </a:p>
        </p:txBody>
      </p:sp>
      <p:sp>
        <p:nvSpPr>
          <p:cNvPr id="4" name="Content Placeholder 3"/>
          <p:cNvSpPr>
            <a:spLocks noGrp="1"/>
          </p:cNvSpPr>
          <p:nvPr>
            <p:ph idx="1"/>
          </p:nvPr>
        </p:nvSpPr>
        <p:spPr/>
        <p:txBody>
          <a:bodyPr/>
          <a:lstStyle/>
          <a:p>
            <a:r>
              <a:rPr lang="en-US" dirty="0" smtClean="0"/>
              <a:t>If the applicant chooses to proceed, an email notification is sent to President </a:t>
            </a:r>
          </a:p>
          <a:p>
            <a:pPr marL="0" indent="0">
              <a:buNone/>
            </a:pPr>
            <a:endParaRPr lang="en-US" dirty="0" smtClean="0"/>
          </a:p>
        </p:txBody>
      </p:sp>
      <p:sp>
        <p:nvSpPr>
          <p:cNvPr id="2" name="Slide Number Placeholder 1"/>
          <p:cNvSpPr>
            <a:spLocks noGrp="1"/>
          </p:cNvSpPr>
          <p:nvPr>
            <p:ph type="sldNum" sz="quarter" idx="12"/>
          </p:nvPr>
        </p:nvSpPr>
        <p:spPr/>
        <p:txBody>
          <a:bodyPr/>
          <a:lstStyle/>
          <a:p>
            <a:fld id="{7E0891DF-768F-4733-AD97-4B83D9177C5F}" type="slidenum">
              <a:rPr lang="en-US" smtClean="0"/>
              <a:t>39</a:t>
            </a:fld>
            <a:endParaRPr lang="en-US"/>
          </a:p>
        </p:txBody>
      </p:sp>
    </p:spTree>
    <p:extLst>
      <p:ext uri="{BB962C8B-B14F-4D97-AF65-F5344CB8AC3E}">
        <p14:creationId xmlns:p14="http://schemas.microsoft.com/office/powerpoint/2010/main" val="108671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I: Application submission</a:t>
            </a:r>
            <a:endParaRPr lang="en-US" b="1" dirty="0"/>
          </a:p>
        </p:txBody>
      </p:sp>
      <p:sp>
        <p:nvSpPr>
          <p:cNvPr id="3" name="Content Placeholder 2"/>
          <p:cNvSpPr>
            <a:spLocks noGrp="1"/>
          </p:cNvSpPr>
          <p:nvPr>
            <p:ph idx="1"/>
          </p:nvPr>
        </p:nvSpPr>
        <p:spPr/>
        <p:txBody>
          <a:bodyPr>
            <a:normAutofit/>
          </a:bodyPr>
          <a:lstStyle/>
          <a:p>
            <a:pPr lvl="0"/>
            <a:r>
              <a:rPr lang="en-US" dirty="0"/>
              <a:t>Academic Affairs will populate </a:t>
            </a:r>
            <a:r>
              <a:rPr lang="en-US" dirty="0" smtClean="0"/>
              <a:t>Vibe </a:t>
            </a:r>
            <a:r>
              <a:rPr lang="en-US" dirty="0"/>
              <a:t>with the list of promotion </a:t>
            </a:r>
            <a:r>
              <a:rPr lang="en-US" dirty="0" smtClean="0"/>
              <a:t>applicants. Only </a:t>
            </a:r>
            <a:r>
              <a:rPr lang="en-US" dirty="0"/>
              <a:t>this group will </a:t>
            </a:r>
            <a:r>
              <a:rPr lang="en-US" dirty="0" smtClean="0"/>
              <a:t>have permission </a:t>
            </a:r>
            <a:r>
              <a:rPr lang="en-US" dirty="0"/>
              <a:t>to create entries </a:t>
            </a:r>
            <a:r>
              <a:rPr lang="en-US" dirty="0" smtClean="0"/>
              <a:t>with </a:t>
            </a:r>
            <a:r>
              <a:rPr lang="en-US" dirty="0"/>
              <a:t>their </a:t>
            </a:r>
            <a:r>
              <a:rPr lang="en-US" dirty="0" smtClean="0"/>
              <a:t>applications </a:t>
            </a:r>
          </a:p>
          <a:p>
            <a:pPr marL="0" lvl="0" indent="0">
              <a:buNone/>
            </a:pPr>
            <a:endParaRPr lang="en-US" dirty="0"/>
          </a:p>
          <a:p>
            <a:pPr lvl="0"/>
            <a:r>
              <a:rPr lang="en-US" dirty="0"/>
              <a:t>Each applicant will receive </a:t>
            </a:r>
            <a:r>
              <a:rPr lang="en-US" b="1" dirty="0" smtClean="0"/>
              <a:t>an email (sent BCC) with </a:t>
            </a:r>
            <a:r>
              <a:rPr lang="en-US" b="1" dirty="0"/>
              <a:t>the link</a:t>
            </a:r>
            <a:r>
              <a:rPr lang="en-US" dirty="0"/>
              <a:t> to the promotion </a:t>
            </a:r>
            <a:r>
              <a:rPr lang="en-US" dirty="0" smtClean="0"/>
              <a:t>application’s cover page </a:t>
            </a:r>
          </a:p>
        </p:txBody>
      </p:sp>
      <p:sp>
        <p:nvSpPr>
          <p:cNvPr id="4" name="Slide Number Placeholder 3"/>
          <p:cNvSpPr>
            <a:spLocks noGrp="1"/>
          </p:cNvSpPr>
          <p:nvPr>
            <p:ph type="sldNum" sz="quarter" idx="12"/>
          </p:nvPr>
        </p:nvSpPr>
        <p:spPr/>
        <p:txBody>
          <a:bodyPr/>
          <a:lstStyle/>
          <a:p>
            <a:fld id="{7E0891DF-768F-4733-AD97-4B83D9177C5F}" type="slidenum">
              <a:rPr lang="en-US" smtClean="0"/>
              <a:t>4</a:t>
            </a:fld>
            <a:endParaRPr lang="en-US"/>
          </a:p>
        </p:txBody>
      </p:sp>
    </p:spTree>
    <p:extLst>
      <p:ext uri="{BB962C8B-B14F-4D97-AF65-F5344CB8AC3E}">
        <p14:creationId xmlns:p14="http://schemas.microsoft.com/office/powerpoint/2010/main" val="319397978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97468"/>
            <a:ext cx="7543800" cy="369332"/>
          </a:xfrm>
          <a:prstGeom prst="rect">
            <a:avLst/>
          </a:prstGeom>
          <a:noFill/>
        </p:spPr>
        <p:txBody>
          <a:bodyPr wrap="square" rtlCol="0">
            <a:spAutoFit/>
          </a:bodyPr>
          <a:lstStyle/>
          <a:p>
            <a:r>
              <a:rPr lang="en-US" dirty="0" smtClean="0"/>
              <a:t>President receives the following email: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066800"/>
            <a:ext cx="6096000" cy="1532708"/>
          </a:xfrm>
          <a:prstGeom prst="rect">
            <a:avLst/>
          </a:prstGeom>
        </p:spPr>
      </p:pic>
      <p:sp>
        <p:nvSpPr>
          <p:cNvPr id="5" name="TextBox 4"/>
          <p:cNvSpPr txBox="1"/>
          <p:nvPr/>
        </p:nvSpPr>
        <p:spPr>
          <a:xfrm>
            <a:off x="457200" y="3311825"/>
            <a:ext cx="7239000" cy="369332"/>
          </a:xfrm>
          <a:prstGeom prst="rect">
            <a:avLst/>
          </a:prstGeom>
          <a:noFill/>
        </p:spPr>
        <p:txBody>
          <a:bodyPr wrap="square" rtlCol="0">
            <a:spAutoFit/>
          </a:bodyPr>
          <a:lstStyle/>
          <a:p>
            <a:r>
              <a:rPr lang="en-US" dirty="0"/>
              <a:t>A</a:t>
            </a:r>
            <a:r>
              <a:rPr lang="en-US" dirty="0" smtClean="0"/>
              <a:t>pplicant receives the following email:</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604" y="4267200"/>
            <a:ext cx="6477596" cy="1532646"/>
          </a:xfrm>
          <a:prstGeom prst="rect">
            <a:avLst/>
          </a:prstGeom>
        </p:spPr>
      </p:pic>
      <p:sp>
        <p:nvSpPr>
          <p:cNvPr id="4" name="Slide Number Placeholder 3"/>
          <p:cNvSpPr>
            <a:spLocks noGrp="1"/>
          </p:cNvSpPr>
          <p:nvPr>
            <p:ph type="sldNum" sz="quarter" idx="12"/>
          </p:nvPr>
        </p:nvSpPr>
        <p:spPr/>
        <p:txBody>
          <a:bodyPr/>
          <a:lstStyle/>
          <a:p>
            <a:fld id="{7E0891DF-768F-4733-AD97-4B83D9177C5F}" type="slidenum">
              <a:rPr lang="en-US" smtClean="0"/>
              <a:t>40</a:t>
            </a:fld>
            <a:endParaRPr lang="en-US"/>
          </a:p>
        </p:txBody>
      </p:sp>
    </p:spTree>
    <p:extLst>
      <p:ext uri="{BB962C8B-B14F-4D97-AF65-F5344CB8AC3E}">
        <p14:creationId xmlns:p14="http://schemas.microsoft.com/office/powerpoint/2010/main" val="2024625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7467600" cy="923330"/>
          </a:xfrm>
          <a:prstGeom prst="rect">
            <a:avLst/>
          </a:prstGeom>
          <a:noFill/>
        </p:spPr>
        <p:txBody>
          <a:bodyPr wrap="square" rtlCol="0">
            <a:spAutoFit/>
          </a:bodyPr>
          <a:lstStyle/>
          <a:p>
            <a:r>
              <a:rPr lang="en-US" dirty="0" smtClean="0"/>
              <a:t>President reviews all documents previously submitted, uploads the final recommendation and clicks “OK” following the instructions.  There are no appeals at this level.</a:t>
            </a:r>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41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026" y="1143000"/>
            <a:ext cx="8683541" cy="5395912"/>
          </a:xfrm>
          <a:prstGeom prst="rect">
            <a:avLst/>
          </a:prstGeom>
        </p:spPr>
      </p:pic>
    </p:spTree>
    <p:extLst>
      <p:ext uri="{BB962C8B-B14F-4D97-AF65-F5344CB8AC3E}">
        <p14:creationId xmlns:p14="http://schemas.microsoft.com/office/powerpoint/2010/main" val="3573482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7904" y="304800"/>
            <a:ext cx="6884496" cy="369332"/>
          </a:xfrm>
          <a:prstGeom prst="rect">
            <a:avLst/>
          </a:prstGeom>
          <a:noFill/>
        </p:spPr>
        <p:txBody>
          <a:bodyPr wrap="square" rtlCol="0">
            <a:spAutoFit/>
          </a:bodyPr>
          <a:lstStyle/>
          <a:p>
            <a:r>
              <a:rPr lang="en-US" dirty="0" smtClean="0"/>
              <a:t>After President clicks OK, applicant receives the following email: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904" y="1828800"/>
            <a:ext cx="7291991" cy="1455183"/>
          </a:xfrm>
          <a:prstGeom prst="rect">
            <a:avLst/>
          </a:prstGeom>
        </p:spPr>
      </p:pic>
      <p:sp>
        <p:nvSpPr>
          <p:cNvPr id="3" name="Slide Number Placeholder 2"/>
          <p:cNvSpPr>
            <a:spLocks noGrp="1"/>
          </p:cNvSpPr>
          <p:nvPr>
            <p:ph type="sldNum" sz="quarter" idx="12"/>
          </p:nvPr>
        </p:nvSpPr>
        <p:spPr/>
        <p:txBody>
          <a:bodyPr/>
          <a:lstStyle/>
          <a:p>
            <a:fld id="{7E0891DF-768F-4733-AD97-4B83D9177C5F}" type="slidenum">
              <a:rPr lang="en-US" smtClean="0"/>
              <a:t>42</a:t>
            </a:fld>
            <a:endParaRPr lang="en-US"/>
          </a:p>
        </p:txBody>
      </p:sp>
    </p:spTree>
    <p:extLst>
      <p:ext uri="{BB962C8B-B14F-4D97-AF65-F5344CB8AC3E}">
        <p14:creationId xmlns:p14="http://schemas.microsoft.com/office/powerpoint/2010/main" val="240067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7848600" cy="3416320"/>
          </a:xfrm>
          <a:prstGeom prst="rect">
            <a:avLst/>
          </a:prstGeom>
          <a:noFill/>
        </p:spPr>
        <p:txBody>
          <a:bodyPr wrap="square" rtlCol="0">
            <a:spAutoFit/>
          </a:bodyPr>
          <a:lstStyle/>
          <a:p>
            <a:r>
              <a:rPr lang="en-US" dirty="0" smtClean="0"/>
              <a:t>Once President has clicked “OK” to submit </a:t>
            </a:r>
            <a:r>
              <a:rPr lang="en-US" dirty="0" smtClean="0"/>
              <a:t>the </a:t>
            </a:r>
            <a:r>
              <a:rPr lang="en-US" dirty="0" smtClean="0"/>
              <a:t>final recommendation, the application is moved to a “Completed” folder. No one except the Vibe administrator in IT has access to the application. Applications are stored and archived on TCNJ servers. They still exist and, in exceptional cases, can be retrieved by making a request to Academic Affairs.</a:t>
            </a:r>
          </a:p>
          <a:p>
            <a:endParaRPr lang="en-US" dirty="0" smtClean="0"/>
          </a:p>
          <a:p>
            <a:r>
              <a:rPr lang="en-US" dirty="0" smtClean="0"/>
              <a:t>If applicants were to attempt </a:t>
            </a:r>
            <a:r>
              <a:rPr lang="en-US" dirty="0"/>
              <a:t>to access </a:t>
            </a:r>
            <a:r>
              <a:rPr lang="en-US" dirty="0" smtClean="0"/>
              <a:t>their </a:t>
            </a:r>
            <a:r>
              <a:rPr lang="en-US" dirty="0"/>
              <a:t>application after the workflow has completed, they will see the following message</a:t>
            </a:r>
            <a:r>
              <a:rPr lang="en-US" dirty="0" smtClean="0"/>
              <a:t>.  Vibe has no accessible memory for applicants who choose to reapply after being denied.  Candidates should download and save their materials at the beginning if they want to use some of them in subsequent years.</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3733800"/>
            <a:ext cx="4010585" cy="1676634"/>
          </a:xfrm>
          <a:prstGeom prst="rect">
            <a:avLst/>
          </a:prstGeom>
        </p:spPr>
      </p:pic>
      <p:sp>
        <p:nvSpPr>
          <p:cNvPr id="3" name="Slide Number Placeholder 2"/>
          <p:cNvSpPr>
            <a:spLocks noGrp="1"/>
          </p:cNvSpPr>
          <p:nvPr>
            <p:ph type="sldNum" sz="quarter" idx="12"/>
          </p:nvPr>
        </p:nvSpPr>
        <p:spPr/>
        <p:txBody>
          <a:bodyPr/>
          <a:lstStyle/>
          <a:p>
            <a:fld id="{7E0891DF-768F-4733-AD97-4B83D9177C5F}" type="slidenum">
              <a:rPr lang="en-US" smtClean="0"/>
              <a:t>43</a:t>
            </a:fld>
            <a:endParaRPr lang="en-US"/>
          </a:p>
        </p:txBody>
      </p:sp>
    </p:spTree>
    <p:extLst>
      <p:ext uri="{BB962C8B-B14F-4D97-AF65-F5344CB8AC3E}">
        <p14:creationId xmlns:p14="http://schemas.microsoft.com/office/powerpoint/2010/main" val="20921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184" y="762000"/>
            <a:ext cx="8367216" cy="369332"/>
          </a:xfrm>
          <a:prstGeom prst="rect">
            <a:avLst/>
          </a:prstGeom>
          <a:noFill/>
        </p:spPr>
        <p:txBody>
          <a:bodyPr wrap="square" rtlCol="0">
            <a:spAutoFit/>
          </a:bodyPr>
          <a:lstStyle/>
          <a:p>
            <a:r>
              <a:rPr lang="en-US" dirty="0" smtClean="0"/>
              <a:t>Applicant sees the following </a:t>
            </a:r>
            <a:r>
              <a:rPr lang="en-US" dirty="0"/>
              <a:t>when </a:t>
            </a:r>
            <a:r>
              <a:rPr lang="en-US" dirty="0" smtClean="0"/>
              <a:t>they use </a:t>
            </a:r>
            <a:r>
              <a:rPr lang="en-US" dirty="0"/>
              <a:t>the link given by Academic </a:t>
            </a:r>
            <a:r>
              <a:rPr lang="en-US" dirty="0" smtClean="0"/>
              <a:t>Affairs via email:</a:t>
            </a:r>
            <a:endParaRPr lang="en-US" dirty="0"/>
          </a:p>
        </p:txBody>
      </p:sp>
      <p:sp>
        <p:nvSpPr>
          <p:cNvPr id="3" name="Slide Number Placeholder 2"/>
          <p:cNvSpPr>
            <a:spLocks noGrp="1"/>
          </p:cNvSpPr>
          <p:nvPr>
            <p:ph type="sldNum" sz="quarter" idx="12"/>
          </p:nvPr>
        </p:nvSpPr>
        <p:spPr/>
        <p:txBody>
          <a:bodyPr/>
          <a:lstStyle/>
          <a:p>
            <a:fld id="{7E0891DF-768F-4733-AD97-4B83D9177C5F}" type="slidenum">
              <a:rPr lang="en-US" smtClean="0"/>
              <a:t>5</a:t>
            </a:fld>
            <a:endParaRPr lang="en-US"/>
          </a:p>
        </p:txBody>
      </p:sp>
      <p:pic>
        <p:nvPicPr>
          <p:cNvPr id="5" name="Picture 4" descr="Application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447800"/>
            <a:ext cx="8458200" cy="3962400"/>
          </a:xfrm>
          <a:prstGeom prst="rect">
            <a:avLst/>
          </a:prstGeom>
        </p:spPr>
      </p:pic>
    </p:spTree>
    <p:extLst>
      <p:ext uri="{BB962C8B-B14F-4D97-AF65-F5344CB8AC3E}">
        <p14:creationId xmlns:p14="http://schemas.microsoft.com/office/powerpoint/2010/main" val="20519514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737" y="152400"/>
            <a:ext cx="7863663" cy="646331"/>
          </a:xfrm>
          <a:prstGeom prst="rect">
            <a:avLst/>
          </a:prstGeom>
          <a:noFill/>
        </p:spPr>
        <p:txBody>
          <a:bodyPr wrap="square" rtlCol="0">
            <a:spAutoFit/>
          </a:bodyPr>
          <a:lstStyle/>
          <a:p>
            <a:r>
              <a:rPr lang="en-US" dirty="0"/>
              <a:t>Applicant </a:t>
            </a:r>
            <a:r>
              <a:rPr lang="en-US" dirty="0" smtClean="0"/>
              <a:t>fills </a:t>
            </a:r>
            <a:r>
              <a:rPr lang="en-US" dirty="0"/>
              <a:t>out the cover </a:t>
            </a:r>
            <a:r>
              <a:rPr lang="en-US" dirty="0" smtClean="0"/>
              <a:t>page</a:t>
            </a:r>
            <a:r>
              <a:rPr lang="en-US" dirty="0"/>
              <a:t> </a:t>
            </a:r>
            <a:r>
              <a:rPr lang="en-US" dirty="0" smtClean="0"/>
              <a:t>and clicks “Save and Continue.”   	                </a:t>
            </a:r>
            <a:r>
              <a:rPr lang="en-US" b="1" dirty="0" smtClean="0"/>
              <a:t>Note</a:t>
            </a:r>
            <a:r>
              <a:rPr lang="en-US" b="1" dirty="0"/>
              <a:t>:</a:t>
            </a:r>
            <a:r>
              <a:rPr lang="en-US" dirty="0"/>
              <a:t> Applicants </a:t>
            </a:r>
            <a:r>
              <a:rPr lang="en-US" dirty="0" smtClean="0"/>
              <a:t>no longer need to upload </a:t>
            </a:r>
            <a:r>
              <a:rPr lang="en-US" dirty="0"/>
              <a:t>the HR Certificate of </a:t>
            </a:r>
            <a:r>
              <a:rPr lang="en-US" dirty="0" smtClean="0"/>
              <a:t>Eligibility</a:t>
            </a:r>
          </a:p>
        </p:txBody>
      </p:sp>
      <p:sp>
        <p:nvSpPr>
          <p:cNvPr id="3" name="Slide Number Placeholder 2"/>
          <p:cNvSpPr>
            <a:spLocks noGrp="1"/>
          </p:cNvSpPr>
          <p:nvPr>
            <p:ph type="sldNum" sz="quarter" idx="12"/>
          </p:nvPr>
        </p:nvSpPr>
        <p:spPr/>
        <p:txBody>
          <a:bodyPr/>
          <a:lstStyle/>
          <a:p>
            <a:fld id="{7E0891DF-768F-4733-AD97-4B83D9177C5F}" type="slidenum">
              <a:rPr lang="en-US" smtClean="0"/>
              <a:t>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33155"/>
            <a:ext cx="8473263" cy="5547320"/>
          </a:xfrm>
          <a:prstGeom prst="rect">
            <a:avLst/>
          </a:prstGeom>
        </p:spPr>
      </p:pic>
    </p:spTree>
    <p:extLst>
      <p:ext uri="{BB962C8B-B14F-4D97-AF65-F5344CB8AC3E}">
        <p14:creationId xmlns:p14="http://schemas.microsoft.com/office/powerpoint/2010/main" val="30552909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350" y="274638"/>
            <a:ext cx="7924449" cy="715962"/>
          </a:xfrm>
        </p:spPr>
        <p:txBody>
          <a:bodyPr>
            <a:normAutofit/>
          </a:bodyPr>
          <a:lstStyle/>
          <a:p>
            <a:pPr algn="l"/>
            <a:r>
              <a:rPr lang="en-US" sz="2400" dirty="0" smtClean="0"/>
              <a:t>Bottom of the page:</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295400"/>
            <a:ext cx="7619298" cy="4906963"/>
          </a:xfrm>
        </p:spPr>
      </p:pic>
      <p:sp>
        <p:nvSpPr>
          <p:cNvPr id="2" name="Slide Number Placeholder 1"/>
          <p:cNvSpPr>
            <a:spLocks noGrp="1"/>
          </p:cNvSpPr>
          <p:nvPr>
            <p:ph type="sldNum" sz="quarter" idx="12"/>
          </p:nvPr>
        </p:nvSpPr>
        <p:spPr/>
        <p:txBody>
          <a:bodyPr/>
          <a:lstStyle/>
          <a:p>
            <a:fld id="{7E0891DF-768F-4733-AD97-4B83D9177C5F}" type="slidenum">
              <a:rPr lang="en-US" smtClean="0"/>
              <a:t>7</a:t>
            </a:fld>
            <a:endParaRPr lang="en-US"/>
          </a:p>
        </p:txBody>
      </p:sp>
    </p:spTree>
    <p:extLst>
      <p:ext uri="{BB962C8B-B14F-4D97-AF65-F5344CB8AC3E}">
        <p14:creationId xmlns:p14="http://schemas.microsoft.com/office/powerpoint/2010/main" val="27239554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010400" cy="1200329"/>
          </a:xfrm>
          <a:prstGeom prst="rect">
            <a:avLst/>
          </a:prstGeom>
          <a:noFill/>
        </p:spPr>
        <p:txBody>
          <a:bodyPr wrap="square" rtlCol="0">
            <a:spAutoFit/>
          </a:bodyPr>
          <a:lstStyle/>
          <a:p>
            <a:r>
              <a:rPr lang="en-US" dirty="0" smtClean="0"/>
              <a:t>After clicking “Save and Continue,” applicants log </a:t>
            </a:r>
            <a:r>
              <a:rPr lang="en-US" dirty="0"/>
              <a:t>out of Vibe and </a:t>
            </a:r>
            <a:r>
              <a:rPr lang="en-US" dirty="0" smtClean="0"/>
              <a:t>open </a:t>
            </a:r>
            <a:r>
              <a:rPr lang="en-US" dirty="0"/>
              <a:t>their email. Vibe will have sent a message with a </a:t>
            </a:r>
            <a:r>
              <a:rPr lang="en-US" dirty="0" smtClean="0"/>
              <a:t>“gateway link” to </a:t>
            </a:r>
            <a:r>
              <a:rPr lang="en-US" dirty="0"/>
              <a:t>the newly created </a:t>
            </a:r>
            <a:r>
              <a:rPr lang="en-US" dirty="0" smtClean="0"/>
              <a:t>application. This link is used for any continuing modifications or file uploads.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57" y="2286000"/>
            <a:ext cx="8911243" cy="3095759"/>
          </a:xfrm>
          <a:prstGeom prst="rect">
            <a:avLst/>
          </a:prstGeom>
        </p:spPr>
      </p:pic>
      <p:sp>
        <p:nvSpPr>
          <p:cNvPr id="4" name="Slide Number Placeholder 3"/>
          <p:cNvSpPr>
            <a:spLocks noGrp="1"/>
          </p:cNvSpPr>
          <p:nvPr>
            <p:ph type="sldNum" sz="quarter" idx="12"/>
          </p:nvPr>
        </p:nvSpPr>
        <p:spPr/>
        <p:txBody>
          <a:bodyPr/>
          <a:lstStyle/>
          <a:p>
            <a:fld id="{7E0891DF-768F-4733-AD97-4B83D9177C5F}" type="slidenum">
              <a:rPr lang="en-US" smtClean="0"/>
              <a:t>8</a:t>
            </a:fld>
            <a:endParaRPr lang="en-US"/>
          </a:p>
        </p:txBody>
      </p:sp>
    </p:spTree>
    <p:extLst>
      <p:ext uri="{BB962C8B-B14F-4D97-AF65-F5344CB8AC3E}">
        <p14:creationId xmlns:p14="http://schemas.microsoft.com/office/powerpoint/2010/main" val="95751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Teaching Evaluations</a:t>
            </a:r>
            <a:endParaRPr lang="en-US" dirty="0"/>
          </a:p>
        </p:txBody>
      </p:sp>
      <p:sp>
        <p:nvSpPr>
          <p:cNvPr id="3" name="Content Placeholder 2"/>
          <p:cNvSpPr>
            <a:spLocks noGrp="1"/>
          </p:cNvSpPr>
          <p:nvPr>
            <p:ph idx="1"/>
          </p:nvPr>
        </p:nvSpPr>
        <p:spPr/>
        <p:txBody>
          <a:bodyPr/>
          <a:lstStyle/>
          <a:p>
            <a:r>
              <a:rPr lang="en-US" dirty="0" smtClean="0"/>
              <a:t>“</a:t>
            </a:r>
            <a:r>
              <a:rPr lang="en-US" dirty="0"/>
              <a:t>For promotion applications, include evaluations and reports for every course taught in the three (3) to five (5) years prior to the application. Candidates who are eligible to apply for reappointment or promotion within three years of initial appointment should submit required documentation (e.g., student evaluations, peer reviews) for all years of employment at the College</a:t>
            </a:r>
            <a:r>
              <a:rPr lang="en-US" dirty="0" smtClean="0"/>
              <a:t>.”  pg. 68</a:t>
            </a:r>
            <a:endParaRPr lang="en-US" dirty="0"/>
          </a:p>
          <a:p>
            <a:endParaRPr lang="en-US" dirty="0"/>
          </a:p>
        </p:txBody>
      </p:sp>
      <p:sp>
        <p:nvSpPr>
          <p:cNvPr id="4" name="Slide Number Placeholder 3"/>
          <p:cNvSpPr>
            <a:spLocks noGrp="1"/>
          </p:cNvSpPr>
          <p:nvPr>
            <p:ph type="sldNum" sz="quarter" idx="12"/>
          </p:nvPr>
        </p:nvSpPr>
        <p:spPr/>
        <p:txBody>
          <a:bodyPr/>
          <a:lstStyle/>
          <a:p>
            <a:fld id="{7E0891DF-768F-4733-AD97-4B83D9177C5F}" type="slidenum">
              <a:rPr lang="en-US" smtClean="0"/>
              <a:t>9</a:t>
            </a:fld>
            <a:endParaRPr lang="en-US"/>
          </a:p>
        </p:txBody>
      </p:sp>
    </p:spTree>
    <p:extLst>
      <p:ext uri="{BB962C8B-B14F-4D97-AF65-F5344CB8AC3E}">
        <p14:creationId xmlns:p14="http://schemas.microsoft.com/office/powerpoint/2010/main" val="34514774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6959</TotalTime>
  <Words>1637</Words>
  <Application>Microsoft Macintosh PowerPoint</Application>
  <PresentationFormat>On-screen Show (4:3)</PresentationFormat>
  <Paragraphs>142</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  Submitting and reviewing promotion applications  in Vibe 2018-2019  </vt:lpstr>
      <vt:lpstr>Initial points</vt:lpstr>
      <vt:lpstr>Tips</vt:lpstr>
      <vt:lpstr>STAGE I: Application submission</vt:lpstr>
      <vt:lpstr>PowerPoint Presentation</vt:lpstr>
      <vt:lpstr>PowerPoint Presentation</vt:lpstr>
      <vt:lpstr>Bottom of the page:</vt:lpstr>
      <vt:lpstr>PowerPoint Presentation</vt:lpstr>
      <vt:lpstr>Requirements for Teaching Evaluations</vt:lpstr>
      <vt:lpstr>Options for Sharing Teaching Evaluations</vt:lpstr>
      <vt:lpstr>More Information</vt:lpstr>
      <vt:lpstr>Top of the page with instructions: Applicants follow the link in the email and log into Vibe. Applicants can now start uploading their documents, following instructions. Note that the document names come after the colons below. The instructions in Vibe are now clearer.</vt:lpstr>
      <vt:lpstr>PowerPoint Presentation</vt:lpstr>
      <vt:lpstr>Two Concerns</vt:lpstr>
      <vt:lpstr>STAGE II: Departmental PRC’s review </vt:lpstr>
      <vt:lpstr>PowerPoint Presentation</vt:lpstr>
      <vt:lpstr>PowerPoint Presentation</vt:lpstr>
      <vt:lpstr>PowerPoint Presentation</vt:lpstr>
      <vt:lpstr>Bottom of the page:  Please remember, only the chair of the PRC should click OK to submit recommendation:</vt:lpstr>
      <vt:lpstr>PowerPoint Presentation</vt:lpstr>
      <vt:lpstr>PowerPoint Presentation</vt:lpstr>
      <vt:lpstr>PowerPoint Presentation</vt:lpstr>
      <vt:lpstr>STAGE III: Dean’s review</vt:lpstr>
      <vt:lpstr>PowerPoint Presentation</vt:lpstr>
      <vt:lpstr>PowerPoint Presentation</vt:lpstr>
      <vt:lpstr>PowerPoint Presentation</vt:lpstr>
      <vt:lpstr>PowerPoint Presentation</vt:lpstr>
      <vt:lpstr>PowerPoint Presentation</vt:lpstr>
      <vt:lpstr>PowerPoint Presentation</vt:lpstr>
      <vt:lpstr>STAGE IV: CPTC’s review</vt:lpstr>
      <vt:lpstr>PowerPoint Presentation</vt:lpstr>
      <vt:lpstr>PowerPoint Presentation</vt:lpstr>
      <vt:lpstr>Note</vt:lpstr>
      <vt:lpstr>STAGE VI: Provost’s review</vt:lpstr>
      <vt:lpstr>PowerPoint Presentation</vt:lpstr>
      <vt:lpstr>PowerPoint Presentation</vt:lpstr>
      <vt:lpstr>PowerPoint Presentation</vt:lpstr>
      <vt:lpstr>PowerPoint Presentation</vt:lpstr>
      <vt:lpstr>STAGE V: President’s review</vt:lpstr>
      <vt:lpstr>PowerPoint Presentation</vt:lpstr>
      <vt:lpstr>PowerPoint Presentation</vt:lpstr>
      <vt:lpstr>PowerPoint Presentation</vt:lpstr>
      <vt:lpstr>PowerPoint Presentation</vt:lpstr>
    </vt:vector>
  </TitlesOfParts>
  <Company>The College of New Jersey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PRC process in Vibe</dc:title>
  <dc:creator>Information Technology</dc:creator>
  <cp:lastModifiedBy>David Blake</cp:lastModifiedBy>
  <cp:revision>150</cp:revision>
  <dcterms:created xsi:type="dcterms:W3CDTF">2015-08-12T18:16:25Z</dcterms:created>
  <dcterms:modified xsi:type="dcterms:W3CDTF">2018-08-31T19:16:24Z</dcterms:modified>
</cp:coreProperties>
</file>